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1108" r:id="rId3"/>
    <p:sldId id="280" r:id="rId4"/>
    <p:sldId id="257" r:id="rId5"/>
    <p:sldId id="258" r:id="rId6"/>
    <p:sldId id="259" r:id="rId7"/>
    <p:sldId id="1109" r:id="rId8"/>
    <p:sldId id="1110" r:id="rId9"/>
    <p:sldId id="295" r:id="rId10"/>
    <p:sldId id="292" r:id="rId11"/>
    <p:sldId id="283" r:id="rId12"/>
    <p:sldId id="296" r:id="rId13"/>
    <p:sldId id="260" r:id="rId14"/>
    <p:sldId id="286" r:id="rId15"/>
    <p:sldId id="263" r:id="rId16"/>
    <p:sldId id="289" r:id="rId17"/>
    <p:sldId id="276" r:id="rId18"/>
    <p:sldId id="288" r:id="rId19"/>
    <p:sldId id="298" r:id="rId20"/>
    <p:sldId id="290" r:id="rId21"/>
    <p:sldId id="266" r:id="rId22"/>
    <p:sldId id="277" r:id="rId23"/>
    <p:sldId id="265" r:id="rId24"/>
    <p:sldId id="1112" r:id="rId25"/>
    <p:sldId id="1113" r:id="rId26"/>
    <p:sldId id="278" r:id="rId27"/>
    <p:sldId id="269" r:id="rId28"/>
    <p:sldId id="291" r:id="rId29"/>
    <p:sldId id="270" r:id="rId30"/>
    <p:sldId id="271" r:id="rId31"/>
    <p:sldId id="1119" r:id="rId32"/>
    <p:sldId id="1114" r:id="rId33"/>
    <p:sldId id="281" r:id="rId34"/>
    <p:sldId id="282" r:id="rId35"/>
    <p:sldId id="279" r:id="rId36"/>
    <p:sldId id="285" r:id="rId37"/>
    <p:sldId id="1150" r:id="rId38"/>
    <p:sldId id="1165" r:id="rId39"/>
    <p:sldId id="273" r:id="rId40"/>
    <p:sldId id="274" r:id="rId41"/>
    <p:sldId id="287" r:id="rId42"/>
    <p:sldId id="1111" r:id="rId43"/>
    <p:sldId id="1120" r:id="rId44"/>
    <p:sldId id="1118" r:id="rId45"/>
    <p:sldId id="1117" r:id="rId46"/>
    <p:sldId id="29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28FEE-A751-E74F-4DD6-06F2A2676AE9}" name="Pukelis, Kelsey" initials="KP" userId="S::kelseypukelis@g.harvard.edu::898bc7b5-3bb9-4e71-b694-d340b8d841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3B39"/>
    <a:srgbClr val="CB385E"/>
    <a:srgbClr val="4378BA"/>
    <a:srgbClr val="F58A1F"/>
    <a:srgbClr val="A42A2A"/>
    <a:srgbClr val="EB1F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F63D7A-0E0B-4255-B5F1-1140897CF4AA}" v="1" dt="2025-04-24T02:18:52.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19" autoAdjust="0"/>
    <p:restoredTop sz="94660"/>
  </p:normalViewPr>
  <p:slideViewPr>
    <p:cSldViewPr snapToGrid="0" showGuides="1">
      <p:cViewPr varScale="1">
        <p:scale>
          <a:sx n="72" d="100"/>
          <a:sy n="72" d="100"/>
        </p:scale>
        <p:origin x="249" y="33"/>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kelis, Kelsey" userId="898bc7b5-3bb9-4e71-b694-d340b8d841fe" providerId="ADAL" clId="{1FF63D7A-0E0B-4255-B5F1-1140897CF4AA}"/>
    <pc:docChg chg="custSel delSld modSld">
      <pc:chgData name="Pukelis, Kelsey" userId="898bc7b5-3bb9-4e71-b694-d340b8d841fe" providerId="ADAL" clId="{1FF63D7A-0E0B-4255-B5F1-1140897CF4AA}" dt="2025-04-24T02:21:10.587" v="3" actId="167"/>
      <pc:docMkLst>
        <pc:docMk/>
      </pc:docMkLst>
      <pc:sldChg chg="delSp mod">
        <pc:chgData name="Pukelis, Kelsey" userId="898bc7b5-3bb9-4e71-b694-d340b8d841fe" providerId="ADAL" clId="{1FF63D7A-0E0B-4255-B5F1-1140897CF4AA}" dt="2025-04-24T02:18:59.655" v="2" actId="478"/>
        <pc:sldMkLst>
          <pc:docMk/>
          <pc:sldMk cId="1446615552" sldId="256"/>
        </pc:sldMkLst>
        <pc:spChg chg="del">
          <ac:chgData name="Pukelis, Kelsey" userId="898bc7b5-3bb9-4e71-b694-d340b8d841fe" providerId="ADAL" clId="{1FF63D7A-0E0B-4255-B5F1-1140897CF4AA}" dt="2025-04-24T02:18:59.655" v="2" actId="478"/>
          <ac:spMkLst>
            <pc:docMk/>
            <pc:sldMk cId="1446615552" sldId="256"/>
            <ac:spMk id="4" creationId="{84788DDA-DA1A-9DE1-B9AD-CDCE599484D7}"/>
          </ac:spMkLst>
        </pc:spChg>
      </pc:sldChg>
      <pc:sldChg chg="del">
        <pc:chgData name="Pukelis, Kelsey" userId="898bc7b5-3bb9-4e71-b694-d340b8d841fe" providerId="ADAL" clId="{1FF63D7A-0E0B-4255-B5F1-1140897CF4AA}" dt="2025-04-24T02:18:10.664" v="1" actId="47"/>
        <pc:sldMkLst>
          <pc:docMk/>
          <pc:sldMk cId="760317037" sldId="302"/>
        </pc:sldMkLst>
      </pc:sldChg>
      <pc:sldChg chg="del">
        <pc:chgData name="Pukelis, Kelsey" userId="898bc7b5-3bb9-4e71-b694-d340b8d841fe" providerId="ADAL" clId="{1FF63D7A-0E0B-4255-B5F1-1140897CF4AA}" dt="2025-04-24T02:18:10.664" v="1" actId="47"/>
        <pc:sldMkLst>
          <pc:docMk/>
          <pc:sldMk cId="4050774557" sldId="303"/>
        </pc:sldMkLst>
      </pc:sldChg>
      <pc:sldChg chg="del">
        <pc:chgData name="Pukelis, Kelsey" userId="898bc7b5-3bb9-4e71-b694-d340b8d841fe" providerId="ADAL" clId="{1FF63D7A-0E0B-4255-B5F1-1140897CF4AA}" dt="2025-04-24T02:18:10.664" v="1" actId="47"/>
        <pc:sldMkLst>
          <pc:docMk/>
          <pc:sldMk cId="374154573" sldId="306"/>
        </pc:sldMkLst>
      </pc:sldChg>
      <pc:sldChg chg="del">
        <pc:chgData name="Pukelis, Kelsey" userId="898bc7b5-3bb9-4e71-b694-d340b8d841fe" providerId="ADAL" clId="{1FF63D7A-0E0B-4255-B5F1-1140897CF4AA}" dt="2025-04-24T02:18:10.664" v="1" actId="47"/>
        <pc:sldMkLst>
          <pc:docMk/>
          <pc:sldMk cId="1657325835" sldId="307"/>
        </pc:sldMkLst>
      </pc:sldChg>
      <pc:sldChg chg="del">
        <pc:chgData name="Pukelis, Kelsey" userId="898bc7b5-3bb9-4e71-b694-d340b8d841fe" providerId="ADAL" clId="{1FF63D7A-0E0B-4255-B5F1-1140897CF4AA}" dt="2025-04-24T02:17:43.866" v="0" actId="47"/>
        <pc:sldMkLst>
          <pc:docMk/>
          <pc:sldMk cId="943715568" sldId="973"/>
        </pc:sldMkLst>
      </pc:sldChg>
      <pc:sldChg chg="del">
        <pc:chgData name="Pukelis, Kelsey" userId="898bc7b5-3bb9-4e71-b694-d340b8d841fe" providerId="ADAL" clId="{1FF63D7A-0E0B-4255-B5F1-1140897CF4AA}" dt="2025-04-24T02:17:43.866" v="0" actId="47"/>
        <pc:sldMkLst>
          <pc:docMk/>
          <pc:sldMk cId="2152832905" sldId="977"/>
        </pc:sldMkLst>
      </pc:sldChg>
      <pc:sldChg chg="del">
        <pc:chgData name="Pukelis, Kelsey" userId="898bc7b5-3bb9-4e71-b694-d340b8d841fe" providerId="ADAL" clId="{1FF63D7A-0E0B-4255-B5F1-1140897CF4AA}" dt="2025-04-24T02:18:10.664" v="1" actId="47"/>
        <pc:sldMkLst>
          <pc:docMk/>
          <pc:sldMk cId="3026097527" sldId="1027"/>
        </pc:sldMkLst>
      </pc:sldChg>
      <pc:sldChg chg="del">
        <pc:chgData name="Pukelis, Kelsey" userId="898bc7b5-3bb9-4e71-b694-d340b8d841fe" providerId="ADAL" clId="{1FF63D7A-0E0B-4255-B5F1-1140897CF4AA}" dt="2025-04-24T02:18:10.664" v="1" actId="47"/>
        <pc:sldMkLst>
          <pc:docMk/>
          <pc:sldMk cId="2741362636" sldId="1030"/>
        </pc:sldMkLst>
      </pc:sldChg>
      <pc:sldChg chg="del">
        <pc:chgData name="Pukelis, Kelsey" userId="898bc7b5-3bb9-4e71-b694-d340b8d841fe" providerId="ADAL" clId="{1FF63D7A-0E0B-4255-B5F1-1140897CF4AA}" dt="2025-04-24T02:17:43.866" v="0" actId="47"/>
        <pc:sldMkLst>
          <pc:docMk/>
          <pc:sldMk cId="3331349238" sldId="1045"/>
        </pc:sldMkLst>
      </pc:sldChg>
      <pc:sldChg chg="del">
        <pc:chgData name="Pukelis, Kelsey" userId="898bc7b5-3bb9-4e71-b694-d340b8d841fe" providerId="ADAL" clId="{1FF63D7A-0E0B-4255-B5F1-1140897CF4AA}" dt="2025-04-24T02:17:43.866" v="0" actId="47"/>
        <pc:sldMkLst>
          <pc:docMk/>
          <pc:sldMk cId="1237114844" sldId="1046"/>
        </pc:sldMkLst>
      </pc:sldChg>
      <pc:sldChg chg="del">
        <pc:chgData name="Pukelis, Kelsey" userId="898bc7b5-3bb9-4e71-b694-d340b8d841fe" providerId="ADAL" clId="{1FF63D7A-0E0B-4255-B5F1-1140897CF4AA}" dt="2025-04-24T02:18:10.664" v="1" actId="47"/>
        <pc:sldMkLst>
          <pc:docMk/>
          <pc:sldMk cId="4257754675" sldId="1049"/>
        </pc:sldMkLst>
      </pc:sldChg>
      <pc:sldChg chg="del">
        <pc:chgData name="Pukelis, Kelsey" userId="898bc7b5-3bb9-4e71-b694-d340b8d841fe" providerId="ADAL" clId="{1FF63D7A-0E0B-4255-B5F1-1140897CF4AA}" dt="2025-04-24T02:18:10.664" v="1" actId="47"/>
        <pc:sldMkLst>
          <pc:docMk/>
          <pc:sldMk cId="4161933177" sldId="1051"/>
        </pc:sldMkLst>
      </pc:sldChg>
      <pc:sldChg chg="del">
        <pc:chgData name="Pukelis, Kelsey" userId="898bc7b5-3bb9-4e71-b694-d340b8d841fe" providerId="ADAL" clId="{1FF63D7A-0E0B-4255-B5F1-1140897CF4AA}" dt="2025-04-24T02:17:43.866" v="0" actId="47"/>
        <pc:sldMkLst>
          <pc:docMk/>
          <pc:sldMk cId="4061372575" sldId="1054"/>
        </pc:sldMkLst>
      </pc:sldChg>
      <pc:sldChg chg="del">
        <pc:chgData name="Pukelis, Kelsey" userId="898bc7b5-3bb9-4e71-b694-d340b8d841fe" providerId="ADAL" clId="{1FF63D7A-0E0B-4255-B5F1-1140897CF4AA}" dt="2025-04-24T02:17:43.866" v="0" actId="47"/>
        <pc:sldMkLst>
          <pc:docMk/>
          <pc:sldMk cId="205023819" sldId="1068"/>
        </pc:sldMkLst>
      </pc:sldChg>
      <pc:sldChg chg="del">
        <pc:chgData name="Pukelis, Kelsey" userId="898bc7b5-3bb9-4e71-b694-d340b8d841fe" providerId="ADAL" clId="{1FF63D7A-0E0B-4255-B5F1-1140897CF4AA}" dt="2025-04-24T02:18:10.664" v="1" actId="47"/>
        <pc:sldMkLst>
          <pc:docMk/>
          <pc:sldMk cId="227280145" sldId="1078"/>
        </pc:sldMkLst>
      </pc:sldChg>
      <pc:sldChg chg="del">
        <pc:chgData name="Pukelis, Kelsey" userId="898bc7b5-3bb9-4e71-b694-d340b8d841fe" providerId="ADAL" clId="{1FF63D7A-0E0B-4255-B5F1-1140897CF4AA}" dt="2025-04-24T02:18:10.664" v="1" actId="47"/>
        <pc:sldMkLst>
          <pc:docMk/>
          <pc:sldMk cId="3997711002" sldId="1085"/>
        </pc:sldMkLst>
      </pc:sldChg>
      <pc:sldChg chg="del">
        <pc:chgData name="Pukelis, Kelsey" userId="898bc7b5-3bb9-4e71-b694-d340b8d841fe" providerId="ADAL" clId="{1FF63D7A-0E0B-4255-B5F1-1140897CF4AA}" dt="2025-04-24T02:17:43.866" v="0" actId="47"/>
        <pc:sldMkLst>
          <pc:docMk/>
          <pc:sldMk cId="661290220" sldId="1087"/>
        </pc:sldMkLst>
      </pc:sldChg>
      <pc:sldChg chg="del">
        <pc:chgData name="Pukelis, Kelsey" userId="898bc7b5-3bb9-4e71-b694-d340b8d841fe" providerId="ADAL" clId="{1FF63D7A-0E0B-4255-B5F1-1140897CF4AA}" dt="2025-04-24T02:17:43.866" v="0" actId="47"/>
        <pc:sldMkLst>
          <pc:docMk/>
          <pc:sldMk cId="3734494451" sldId="1088"/>
        </pc:sldMkLst>
      </pc:sldChg>
      <pc:sldChg chg="del">
        <pc:chgData name="Pukelis, Kelsey" userId="898bc7b5-3bb9-4e71-b694-d340b8d841fe" providerId="ADAL" clId="{1FF63D7A-0E0B-4255-B5F1-1140897CF4AA}" dt="2025-04-24T02:17:43.866" v="0" actId="47"/>
        <pc:sldMkLst>
          <pc:docMk/>
          <pc:sldMk cId="3549501041" sldId="1089"/>
        </pc:sldMkLst>
      </pc:sldChg>
      <pc:sldChg chg="del">
        <pc:chgData name="Pukelis, Kelsey" userId="898bc7b5-3bb9-4e71-b694-d340b8d841fe" providerId="ADAL" clId="{1FF63D7A-0E0B-4255-B5F1-1140897CF4AA}" dt="2025-04-24T02:17:43.866" v="0" actId="47"/>
        <pc:sldMkLst>
          <pc:docMk/>
          <pc:sldMk cId="1965659198" sldId="1090"/>
        </pc:sldMkLst>
      </pc:sldChg>
      <pc:sldChg chg="del">
        <pc:chgData name="Pukelis, Kelsey" userId="898bc7b5-3bb9-4e71-b694-d340b8d841fe" providerId="ADAL" clId="{1FF63D7A-0E0B-4255-B5F1-1140897CF4AA}" dt="2025-04-24T02:17:43.866" v="0" actId="47"/>
        <pc:sldMkLst>
          <pc:docMk/>
          <pc:sldMk cId="2799647687" sldId="1091"/>
        </pc:sldMkLst>
      </pc:sldChg>
      <pc:sldChg chg="del">
        <pc:chgData name="Pukelis, Kelsey" userId="898bc7b5-3bb9-4e71-b694-d340b8d841fe" providerId="ADAL" clId="{1FF63D7A-0E0B-4255-B5F1-1140897CF4AA}" dt="2025-04-24T02:17:43.866" v="0" actId="47"/>
        <pc:sldMkLst>
          <pc:docMk/>
          <pc:sldMk cId="2509055924" sldId="1092"/>
        </pc:sldMkLst>
      </pc:sldChg>
      <pc:sldChg chg="del">
        <pc:chgData name="Pukelis, Kelsey" userId="898bc7b5-3bb9-4e71-b694-d340b8d841fe" providerId="ADAL" clId="{1FF63D7A-0E0B-4255-B5F1-1140897CF4AA}" dt="2025-04-24T02:17:43.866" v="0" actId="47"/>
        <pc:sldMkLst>
          <pc:docMk/>
          <pc:sldMk cId="1785351815" sldId="1093"/>
        </pc:sldMkLst>
      </pc:sldChg>
      <pc:sldChg chg="del">
        <pc:chgData name="Pukelis, Kelsey" userId="898bc7b5-3bb9-4e71-b694-d340b8d841fe" providerId="ADAL" clId="{1FF63D7A-0E0B-4255-B5F1-1140897CF4AA}" dt="2025-04-24T02:17:43.866" v="0" actId="47"/>
        <pc:sldMkLst>
          <pc:docMk/>
          <pc:sldMk cId="1221151699" sldId="1096"/>
        </pc:sldMkLst>
      </pc:sldChg>
      <pc:sldChg chg="del">
        <pc:chgData name="Pukelis, Kelsey" userId="898bc7b5-3bb9-4e71-b694-d340b8d841fe" providerId="ADAL" clId="{1FF63D7A-0E0B-4255-B5F1-1140897CF4AA}" dt="2025-04-24T02:17:43.866" v="0" actId="47"/>
        <pc:sldMkLst>
          <pc:docMk/>
          <pc:sldMk cId="365901592" sldId="1097"/>
        </pc:sldMkLst>
      </pc:sldChg>
      <pc:sldChg chg="del">
        <pc:chgData name="Pukelis, Kelsey" userId="898bc7b5-3bb9-4e71-b694-d340b8d841fe" providerId="ADAL" clId="{1FF63D7A-0E0B-4255-B5F1-1140897CF4AA}" dt="2025-04-24T02:18:10.664" v="1" actId="47"/>
        <pc:sldMkLst>
          <pc:docMk/>
          <pc:sldMk cId="1081564733" sldId="1099"/>
        </pc:sldMkLst>
      </pc:sldChg>
      <pc:sldChg chg="del">
        <pc:chgData name="Pukelis, Kelsey" userId="898bc7b5-3bb9-4e71-b694-d340b8d841fe" providerId="ADAL" clId="{1FF63D7A-0E0B-4255-B5F1-1140897CF4AA}" dt="2025-04-24T02:18:10.664" v="1" actId="47"/>
        <pc:sldMkLst>
          <pc:docMk/>
          <pc:sldMk cId="1055352676" sldId="1100"/>
        </pc:sldMkLst>
      </pc:sldChg>
      <pc:sldChg chg="del">
        <pc:chgData name="Pukelis, Kelsey" userId="898bc7b5-3bb9-4e71-b694-d340b8d841fe" providerId="ADAL" clId="{1FF63D7A-0E0B-4255-B5F1-1140897CF4AA}" dt="2025-04-24T02:17:43.866" v="0" actId="47"/>
        <pc:sldMkLst>
          <pc:docMk/>
          <pc:sldMk cId="3970759792" sldId="1101"/>
        </pc:sldMkLst>
      </pc:sldChg>
      <pc:sldChg chg="del">
        <pc:chgData name="Pukelis, Kelsey" userId="898bc7b5-3bb9-4e71-b694-d340b8d841fe" providerId="ADAL" clId="{1FF63D7A-0E0B-4255-B5F1-1140897CF4AA}" dt="2025-04-24T02:17:43.866" v="0" actId="47"/>
        <pc:sldMkLst>
          <pc:docMk/>
          <pc:sldMk cId="2353552041" sldId="1102"/>
        </pc:sldMkLst>
      </pc:sldChg>
      <pc:sldChg chg="del">
        <pc:chgData name="Pukelis, Kelsey" userId="898bc7b5-3bb9-4e71-b694-d340b8d841fe" providerId="ADAL" clId="{1FF63D7A-0E0B-4255-B5F1-1140897CF4AA}" dt="2025-04-24T02:18:10.664" v="1" actId="47"/>
        <pc:sldMkLst>
          <pc:docMk/>
          <pc:sldMk cId="1695159731" sldId="1103"/>
        </pc:sldMkLst>
      </pc:sldChg>
      <pc:sldChg chg="del">
        <pc:chgData name="Pukelis, Kelsey" userId="898bc7b5-3bb9-4e71-b694-d340b8d841fe" providerId="ADAL" clId="{1FF63D7A-0E0B-4255-B5F1-1140897CF4AA}" dt="2025-04-24T02:18:10.664" v="1" actId="47"/>
        <pc:sldMkLst>
          <pc:docMk/>
          <pc:sldMk cId="277669786" sldId="1104"/>
        </pc:sldMkLst>
      </pc:sldChg>
      <pc:sldChg chg="del">
        <pc:chgData name="Pukelis, Kelsey" userId="898bc7b5-3bb9-4e71-b694-d340b8d841fe" providerId="ADAL" clId="{1FF63D7A-0E0B-4255-B5F1-1140897CF4AA}" dt="2025-04-24T02:18:10.664" v="1" actId="47"/>
        <pc:sldMkLst>
          <pc:docMk/>
          <pc:sldMk cId="2273207293" sldId="1106"/>
        </pc:sldMkLst>
      </pc:sldChg>
      <pc:sldChg chg="modSp mod">
        <pc:chgData name="Pukelis, Kelsey" userId="898bc7b5-3bb9-4e71-b694-d340b8d841fe" providerId="ADAL" clId="{1FF63D7A-0E0B-4255-B5F1-1140897CF4AA}" dt="2025-04-24T02:21:10.587" v="3" actId="167"/>
        <pc:sldMkLst>
          <pc:docMk/>
          <pc:sldMk cId="237809572" sldId="1118"/>
        </pc:sldMkLst>
        <pc:spChg chg="ord">
          <ac:chgData name="Pukelis, Kelsey" userId="898bc7b5-3bb9-4e71-b694-d340b8d841fe" providerId="ADAL" clId="{1FF63D7A-0E0B-4255-B5F1-1140897CF4AA}" dt="2025-04-24T02:21:10.587" v="3" actId="167"/>
          <ac:spMkLst>
            <pc:docMk/>
            <pc:sldMk cId="237809572" sldId="1118"/>
            <ac:spMk id="3" creationId="{843B8AD7-6011-E6E6-FDF0-697B37259E5D}"/>
          </ac:spMkLst>
        </pc:spChg>
      </pc:sldChg>
      <pc:sldChg chg="del">
        <pc:chgData name="Pukelis, Kelsey" userId="898bc7b5-3bb9-4e71-b694-d340b8d841fe" providerId="ADAL" clId="{1FF63D7A-0E0B-4255-B5F1-1140897CF4AA}" dt="2025-04-24T02:18:10.664" v="1" actId="47"/>
        <pc:sldMkLst>
          <pc:docMk/>
          <pc:sldMk cId="3179109540" sldId="1121"/>
        </pc:sldMkLst>
      </pc:sldChg>
      <pc:sldChg chg="del">
        <pc:chgData name="Pukelis, Kelsey" userId="898bc7b5-3bb9-4e71-b694-d340b8d841fe" providerId="ADAL" clId="{1FF63D7A-0E0B-4255-B5F1-1140897CF4AA}" dt="2025-04-24T02:18:10.664" v="1" actId="47"/>
        <pc:sldMkLst>
          <pc:docMk/>
          <pc:sldMk cId="2051911543" sldId="1123"/>
        </pc:sldMkLst>
      </pc:sldChg>
      <pc:sldChg chg="del">
        <pc:chgData name="Pukelis, Kelsey" userId="898bc7b5-3bb9-4e71-b694-d340b8d841fe" providerId="ADAL" clId="{1FF63D7A-0E0B-4255-B5F1-1140897CF4AA}" dt="2025-04-24T02:18:10.664" v="1" actId="47"/>
        <pc:sldMkLst>
          <pc:docMk/>
          <pc:sldMk cId="1764749029" sldId="1124"/>
        </pc:sldMkLst>
      </pc:sldChg>
      <pc:sldChg chg="del">
        <pc:chgData name="Pukelis, Kelsey" userId="898bc7b5-3bb9-4e71-b694-d340b8d841fe" providerId="ADAL" clId="{1FF63D7A-0E0B-4255-B5F1-1140897CF4AA}" dt="2025-04-24T02:18:10.664" v="1" actId="47"/>
        <pc:sldMkLst>
          <pc:docMk/>
          <pc:sldMk cId="1364348037" sldId="1127"/>
        </pc:sldMkLst>
      </pc:sldChg>
      <pc:sldChg chg="del">
        <pc:chgData name="Pukelis, Kelsey" userId="898bc7b5-3bb9-4e71-b694-d340b8d841fe" providerId="ADAL" clId="{1FF63D7A-0E0B-4255-B5F1-1140897CF4AA}" dt="2025-04-24T02:18:10.664" v="1" actId="47"/>
        <pc:sldMkLst>
          <pc:docMk/>
          <pc:sldMk cId="2197118163" sldId="1128"/>
        </pc:sldMkLst>
      </pc:sldChg>
      <pc:sldChg chg="del">
        <pc:chgData name="Pukelis, Kelsey" userId="898bc7b5-3bb9-4e71-b694-d340b8d841fe" providerId="ADAL" clId="{1FF63D7A-0E0B-4255-B5F1-1140897CF4AA}" dt="2025-04-24T02:18:10.664" v="1" actId="47"/>
        <pc:sldMkLst>
          <pc:docMk/>
          <pc:sldMk cId="970260272" sldId="1129"/>
        </pc:sldMkLst>
      </pc:sldChg>
      <pc:sldChg chg="del">
        <pc:chgData name="Pukelis, Kelsey" userId="898bc7b5-3bb9-4e71-b694-d340b8d841fe" providerId="ADAL" clId="{1FF63D7A-0E0B-4255-B5F1-1140897CF4AA}" dt="2025-04-24T02:18:10.664" v="1" actId="47"/>
        <pc:sldMkLst>
          <pc:docMk/>
          <pc:sldMk cId="2829591969" sldId="1130"/>
        </pc:sldMkLst>
      </pc:sldChg>
      <pc:sldChg chg="del">
        <pc:chgData name="Pukelis, Kelsey" userId="898bc7b5-3bb9-4e71-b694-d340b8d841fe" providerId="ADAL" clId="{1FF63D7A-0E0B-4255-B5F1-1140897CF4AA}" dt="2025-04-24T02:18:10.664" v="1" actId="47"/>
        <pc:sldMkLst>
          <pc:docMk/>
          <pc:sldMk cId="3753077932" sldId="1131"/>
        </pc:sldMkLst>
      </pc:sldChg>
      <pc:sldChg chg="del">
        <pc:chgData name="Pukelis, Kelsey" userId="898bc7b5-3bb9-4e71-b694-d340b8d841fe" providerId="ADAL" clId="{1FF63D7A-0E0B-4255-B5F1-1140897CF4AA}" dt="2025-04-24T02:18:10.664" v="1" actId="47"/>
        <pc:sldMkLst>
          <pc:docMk/>
          <pc:sldMk cId="97062462" sldId="1132"/>
        </pc:sldMkLst>
      </pc:sldChg>
      <pc:sldChg chg="del">
        <pc:chgData name="Pukelis, Kelsey" userId="898bc7b5-3bb9-4e71-b694-d340b8d841fe" providerId="ADAL" clId="{1FF63D7A-0E0B-4255-B5F1-1140897CF4AA}" dt="2025-04-24T02:18:10.664" v="1" actId="47"/>
        <pc:sldMkLst>
          <pc:docMk/>
          <pc:sldMk cId="4104689120" sldId="1134"/>
        </pc:sldMkLst>
      </pc:sldChg>
      <pc:sldChg chg="del">
        <pc:chgData name="Pukelis, Kelsey" userId="898bc7b5-3bb9-4e71-b694-d340b8d841fe" providerId="ADAL" clId="{1FF63D7A-0E0B-4255-B5F1-1140897CF4AA}" dt="2025-04-24T02:18:10.664" v="1" actId="47"/>
        <pc:sldMkLst>
          <pc:docMk/>
          <pc:sldMk cId="2091226688" sldId="1135"/>
        </pc:sldMkLst>
      </pc:sldChg>
      <pc:sldChg chg="del">
        <pc:chgData name="Pukelis, Kelsey" userId="898bc7b5-3bb9-4e71-b694-d340b8d841fe" providerId="ADAL" clId="{1FF63D7A-0E0B-4255-B5F1-1140897CF4AA}" dt="2025-04-24T02:18:10.664" v="1" actId="47"/>
        <pc:sldMkLst>
          <pc:docMk/>
          <pc:sldMk cId="1784478411" sldId="1136"/>
        </pc:sldMkLst>
      </pc:sldChg>
      <pc:sldChg chg="del">
        <pc:chgData name="Pukelis, Kelsey" userId="898bc7b5-3bb9-4e71-b694-d340b8d841fe" providerId="ADAL" clId="{1FF63D7A-0E0B-4255-B5F1-1140897CF4AA}" dt="2025-04-24T02:18:10.664" v="1" actId="47"/>
        <pc:sldMkLst>
          <pc:docMk/>
          <pc:sldMk cId="1444338705" sldId="1137"/>
        </pc:sldMkLst>
      </pc:sldChg>
      <pc:sldChg chg="del">
        <pc:chgData name="Pukelis, Kelsey" userId="898bc7b5-3bb9-4e71-b694-d340b8d841fe" providerId="ADAL" clId="{1FF63D7A-0E0B-4255-B5F1-1140897CF4AA}" dt="2025-04-24T02:17:43.866" v="0" actId="47"/>
        <pc:sldMkLst>
          <pc:docMk/>
          <pc:sldMk cId="1967377061" sldId="1140"/>
        </pc:sldMkLst>
      </pc:sldChg>
      <pc:sldChg chg="del">
        <pc:chgData name="Pukelis, Kelsey" userId="898bc7b5-3bb9-4e71-b694-d340b8d841fe" providerId="ADAL" clId="{1FF63D7A-0E0B-4255-B5F1-1140897CF4AA}" dt="2025-04-24T02:18:10.664" v="1" actId="47"/>
        <pc:sldMkLst>
          <pc:docMk/>
          <pc:sldMk cId="1654993137" sldId="1141"/>
        </pc:sldMkLst>
      </pc:sldChg>
      <pc:sldChg chg="del">
        <pc:chgData name="Pukelis, Kelsey" userId="898bc7b5-3bb9-4e71-b694-d340b8d841fe" providerId="ADAL" clId="{1FF63D7A-0E0B-4255-B5F1-1140897CF4AA}" dt="2025-04-24T02:18:10.664" v="1" actId="47"/>
        <pc:sldMkLst>
          <pc:docMk/>
          <pc:sldMk cId="1376883505" sldId="1144"/>
        </pc:sldMkLst>
      </pc:sldChg>
      <pc:sldChg chg="del">
        <pc:chgData name="Pukelis, Kelsey" userId="898bc7b5-3bb9-4e71-b694-d340b8d841fe" providerId="ADAL" clId="{1FF63D7A-0E0B-4255-B5F1-1140897CF4AA}" dt="2025-04-24T02:18:10.664" v="1" actId="47"/>
        <pc:sldMkLst>
          <pc:docMk/>
          <pc:sldMk cId="3215064757" sldId="1145"/>
        </pc:sldMkLst>
      </pc:sldChg>
      <pc:sldChg chg="del">
        <pc:chgData name="Pukelis, Kelsey" userId="898bc7b5-3bb9-4e71-b694-d340b8d841fe" providerId="ADAL" clId="{1FF63D7A-0E0B-4255-B5F1-1140897CF4AA}" dt="2025-04-24T02:17:43.866" v="0" actId="47"/>
        <pc:sldMkLst>
          <pc:docMk/>
          <pc:sldMk cId="2085035054" sldId="1147"/>
        </pc:sldMkLst>
      </pc:sldChg>
      <pc:sldChg chg="del">
        <pc:chgData name="Pukelis, Kelsey" userId="898bc7b5-3bb9-4e71-b694-d340b8d841fe" providerId="ADAL" clId="{1FF63D7A-0E0B-4255-B5F1-1140897CF4AA}" dt="2025-04-24T02:17:43.866" v="0" actId="47"/>
        <pc:sldMkLst>
          <pc:docMk/>
          <pc:sldMk cId="1723209678" sldId="1148"/>
        </pc:sldMkLst>
      </pc:sldChg>
      <pc:sldChg chg="del">
        <pc:chgData name="Pukelis, Kelsey" userId="898bc7b5-3bb9-4e71-b694-d340b8d841fe" providerId="ADAL" clId="{1FF63D7A-0E0B-4255-B5F1-1140897CF4AA}" dt="2025-04-24T02:18:10.664" v="1" actId="47"/>
        <pc:sldMkLst>
          <pc:docMk/>
          <pc:sldMk cId="2358436644" sldId="1149"/>
        </pc:sldMkLst>
      </pc:sldChg>
      <pc:sldChg chg="del">
        <pc:chgData name="Pukelis, Kelsey" userId="898bc7b5-3bb9-4e71-b694-d340b8d841fe" providerId="ADAL" clId="{1FF63D7A-0E0B-4255-B5F1-1140897CF4AA}" dt="2025-04-24T02:18:10.664" v="1" actId="47"/>
        <pc:sldMkLst>
          <pc:docMk/>
          <pc:sldMk cId="1403190800" sldId="1151"/>
        </pc:sldMkLst>
      </pc:sldChg>
      <pc:sldChg chg="del">
        <pc:chgData name="Pukelis, Kelsey" userId="898bc7b5-3bb9-4e71-b694-d340b8d841fe" providerId="ADAL" clId="{1FF63D7A-0E0B-4255-B5F1-1140897CF4AA}" dt="2025-04-24T02:18:10.664" v="1" actId="47"/>
        <pc:sldMkLst>
          <pc:docMk/>
          <pc:sldMk cId="832230252" sldId="1152"/>
        </pc:sldMkLst>
      </pc:sldChg>
      <pc:sldChg chg="del">
        <pc:chgData name="Pukelis, Kelsey" userId="898bc7b5-3bb9-4e71-b694-d340b8d841fe" providerId="ADAL" clId="{1FF63D7A-0E0B-4255-B5F1-1140897CF4AA}" dt="2025-04-24T02:17:43.866" v="0" actId="47"/>
        <pc:sldMkLst>
          <pc:docMk/>
          <pc:sldMk cId="1024722859" sldId="1153"/>
        </pc:sldMkLst>
      </pc:sldChg>
      <pc:sldChg chg="del">
        <pc:chgData name="Pukelis, Kelsey" userId="898bc7b5-3bb9-4e71-b694-d340b8d841fe" providerId="ADAL" clId="{1FF63D7A-0E0B-4255-B5F1-1140897CF4AA}" dt="2025-04-24T02:18:10.664" v="1" actId="47"/>
        <pc:sldMkLst>
          <pc:docMk/>
          <pc:sldMk cId="73266084" sldId="1154"/>
        </pc:sldMkLst>
      </pc:sldChg>
      <pc:sldChg chg="del">
        <pc:chgData name="Pukelis, Kelsey" userId="898bc7b5-3bb9-4e71-b694-d340b8d841fe" providerId="ADAL" clId="{1FF63D7A-0E0B-4255-B5F1-1140897CF4AA}" dt="2025-04-24T02:18:10.664" v="1" actId="47"/>
        <pc:sldMkLst>
          <pc:docMk/>
          <pc:sldMk cId="565913283" sldId="1155"/>
        </pc:sldMkLst>
      </pc:sldChg>
      <pc:sldChg chg="del">
        <pc:chgData name="Pukelis, Kelsey" userId="898bc7b5-3bb9-4e71-b694-d340b8d841fe" providerId="ADAL" clId="{1FF63D7A-0E0B-4255-B5F1-1140897CF4AA}" dt="2025-04-24T02:18:10.664" v="1" actId="47"/>
        <pc:sldMkLst>
          <pc:docMk/>
          <pc:sldMk cId="3593256861" sldId="1156"/>
        </pc:sldMkLst>
      </pc:sldChg>
      <pc:sldChg chg="del">
        <pc:chgData name="Pukelis, Kelsey" userId="898bc7b5-3bb9-4e71-b694-d340b8d841fe" providerId="ADAL" clId="{1FF63D7A-0E0B-4255-B5F1-1140897CF4AA}" dt="2025-04-24T02:18:10.664" v="1" actId="47"/>
        <pc:sldMkLst>
          <pc:docMk/>
          <pc:sldMk cId="2523331661" sldId="1159"/>
        </pc:sldMkLst>
      </pc:sldChg>
      <pc:sldChg chg="del">
        <pc:chgData name="Pukelis, Kelsey" userId="898bc7b5-3bb9-4e71-b694-d340b8d841fe" providerId="ADAL" clId="{1FF63D7A-0E0B-4255-B5F1-1140897CF4AA}" dt="2025-04-24T02:18:10.664" v="1" actId="47"/>
        <pc:sldMkLst>
          <pc:docMk/>
          <pc:sldMk cId="2641955797" sldId="1160"/>
        </pc:sldMkLst>
      </pc:sldChg>
      <pc:sldChg chg="del">
        <pc:chgData name="Pukelis, Kelsey" userId="898bc7b5-3bb9-4e71-b694-d340b8d841fe" providerId="ADAL" clId="{1FF63D7A-0E0B-4255-B5F1-1140897CF4AA}" dt="2025-04-24T02:18:10.664" v="1" actId="47"/>
        <pc:sldMkLst>
          <pc:docMk/>
          <pc:sldMk cId="1850520444" sldId="1163"/>
        </pc:sldMkLst>
      </pc:sldChg>
      <pc:sldChg chg="del">
        <pc:chgData name="Pukelis, Kelsey" userId="898bc7b5-3bb9-4e71-b694-d340b8d841fe" providerId="ADAL" clId="{1FF63D7A-0E0B-4255-B5F1-1140897CF4AA}" dt="2025-04-24T02:18:10.664" v="1" actId="47"/>
        <pc:sldMkLst>
          <pc:docMk/>
          <pc:sldMk cId="3974368179" sldId="11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2A5C7-1092-415D-9D0A-3F9AD0943FFF}"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98C2D-8584-4102-AF1D-F87567FF5ADF}" type="slidenum">
              <a:rPr lang="en-US" smtClean="0"/>
              <a:t>‹#›</a:t>
            </a:fld>
            <a:endParaRPr lang="en-US"/>
          </a:p>
        </p:txBody>
      </p:sp>
    </p:spTree>
    <p:extLst>
      <p:ext uri="{BB962C8B-B14F-4D97-AF65-F5344CB8AC3E}">
        <p14:creationId xmlns:p14="http://schemas.microsoft.com/office/powerpoint/2010/main" val="529941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https://www.orlandosentinel.com/2025/04/11/fema-slashes-300-million-in-flooding-hurricane-relief-projects-in-florida/</a:t>
            </a:r>
          </a:p>
          <a:p>
            <a:r>
              <a:rPr lang="en-US" dirty="0"/>
              <a:t>https://edition.cnn.com/2025/01/09/climate/drought-weather-whiplash-california-fires/index.html</a:t>
            </a:r>
          </a:p>
        </p:txBody>
      </p:sp>
      <p:sp>
        <p:nvSpPr>
          <p:cNvPr id="4" name="Slide Number Placeholder 3"/>
          <p:cNvSpPr>
            <a:spLocks noGrp="1"/>
          </p:cNvSpPr>
          <p:nvPr>
            <p:ph type="sldNum" sz="quarter" idx="5"/>
          </p:nvPr>
        </p:nvSpPr>
        <p:spPr/>
        <p:txBody>
          <a:bodyPr/>
          <a:lstStyle/>
          <a:p>
            <a:fld id="{71598C2D-8584-4102-AF1D-F87567FF5ADF}" type="slidenum">
              <a:rPr lang="en-US" smtClean="0"/>
              <a:t>2</a:t>
            </a:fld>
            <a:endParaRPr lang="en-US"/>
          </a:p>
        </p:txBody>
      </p:sp>
    </p:spTree>
    <p:extLst>
      <p:ext uri="{BB962C8B-B14F-4D97-AF65-F5344CB8AC3E}">
        <p14:creationId xmlns:p14="http://schemas.microsoft.com/office/powerpoint/2010/main" val="872603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a state-month observation could be used multiple times if it is, for example l=-4 for one event and l = 0 for another disaster. </a:t>
            </a:r>
          </a:p>
          <a:p>
            <a:r>
              <a:rPr lang="en-US" dirty="0"/>
              <a:t>“each state before a TC serves as the control for the same state after it receives TC treatment”</a:t>
            </a:r>
          </a:p>
        </p:txBody>
      </p:sp>
      <p:sp>
        <p:nvSpPr>
          <p:cNvPr id="4" name="Slide Number Placeholder 3"/>
          <p:cNvSpPr>
            <a:spLocks noGrp="1"/>
          </p:cNvSpPr>
          <p:nvPr>
            <p:ph type="sldNum" sz="quarter" idx="5"/>
          </p:nvPr>
        </p:nvSpPr>
        <p:spPr/>
        <p:txBody>
          <a:bodyPr/>
          <a:lstStyle/>
          <a:p>
            <a:fld id="{71598C2D-8584-4102-AF1D-F87567FF5ADF}" type="slidenum">
              <a:rPr lang="en-US" smtClean="0"/>
              <a:t>18</a:t>
            </a:fld>
            <a:endParaRPr lang="en-US"/>
          </a:p>
        </p:txBody>
      </p:sp>
    </p:spTree>
    <p:extLst>
      <p:ext uri="{BB962C8B-B14F-4D97-AF65-F5344CB8AC3E}">
        <p14:creationId xmlns:p14="http://schemas.microsoft.com/office/powerpoint/2010/main" val="85142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Distributions of average state mortality by age group for states that never experience a TC (non-TC states, n = 14) and the states that experience non-zero TC incidence (TC states (actual), n = 35). Red distributions (TC states without TCs, n = 35) are estimated counterfactual distributions for TC states after mortality burdens from TC climates are removed. In box plots, boxes represent inner quartiles, white bars show the median, triangles indicate the mean, whiskers extend to 10th and 90th percentiles and circles show outliers.</a:t>
            </a:r>
          </a:p>
          <a:p>
            <a:endParaRPr lang="en-US" dirty="0"/>
          </a:p>
        </p:txBody>
      </p:sp>
      <p:sp>
        <p:nvSpPr>
          <p:cNvPr id="4" name="Slide Number Placeholder 3"/>
          <p:cNvSpPr>
            <a:spLocks noGrp="1"/>
          </p:cNvSpPr>
          <p:nvPr>
            <p:ph type="sldNum" sz="quarter" idx="5"/>
          </p:nvPr>
        </p:nvSpPr>
        <p:spPr/>
        <p:txBody>
          <a:bodyPr/>
          <a:lstStyle/>
          <a:p>
            <a:fld id="{71598C2D-8584-4102-AF1D-F87567FF5ADF}" type="slidenum">
              <a:rPr lang="en-US" smtClean="0"/>
              <a:t>34</a:t>
            </a:fld>
            <a:endParaRPr lang="en-US"/>
          </a:p>
        </p:txBody>
      </p:sp>
    </p:spTree>
    <p:extLst>
      <p:ext uri="{BB962C8B-B14F-4D97-AF65-F5344CB8AC3E}">
        <p14:creationId xmlns:p14="http://schemas.microsoft.com/office/powerpoint/2010/main" val="421288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applied to all TCs in the data simultaneously, </a:t>
            </a:r>
            <a:r>
              <a:rPr lang="en-US" i="1" dirty="0"/>
              <a:t>best fits the observed outcome data</a:t>
            </a:r>
            <a:r>
              <a:rPr lang="en-US" dirty="0"/>
              <a:t>.”</a:t>
            </a:r>
          </a:p>
          <a:p>
            <a:endParaRPr lang="en-US" dirty="0"/>
          </a:p>
        </p:txBody>
      </p:sp>
      <p:sp>
        <p:nvSpPr>
          <p:cNvPr id="4" name="Slide Number Placeholder 3"/>
          <p:cNvSpPr>
            <a:spLocks noGrp="1"/>
          </p:cNvSpPr>
          <p:nvPr>
            <p:ph type="sldNum" sz="quarter" idx="5"/>
          </p:nvPr>
        </p:nvSpPr>
        <p:spPr/>
        <p:txBody>
          <a:bodyPr/>
          <a:lstStyle/>
          <a:p>
            <a:fld id="{71598C2D-8584-4102-AF1D-F87567FF5ADF}" type="slidenum">
              <a:rPr lang="en-US" smtClean="0"/>
              <a:t>41</a:t>
            </a:fld>
            <a:endParaRPr lang="en-US"/>
          </a:p>
        </p:txBody>
      </p:sp>
    </p:spTree>
    <p:extLst>
      <p:ext uri="{BB962C8B-B14F-4D97-AF65-F5344CB8AC3E}">
        <p14:creationId xmlns:p14="http://schemas.microsoft.com/office/powerpoint/2010/main" val="884984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CC07-E221-D854-5BFC-3F133C244A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443E76-7479-CF25-42A0-F4D0F74B1D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35DDC4-3ABD-8333-AD74-FC3C9732B00B}"/>
              </a:ext>
            </a:extLst>
          </p:cNvPr>
          <p:cNvSpPr>
            <a:spLocks noGrp="1"/>
          </p:cNvSpPr>
          <p:nvPr>
            <p:ph type="dt" sz="half" idx="10"/>
          </p:nvPr>
        </p:nvSpPr>
        <p:spPr/>
        <p:txBody>
          <a:bodyPr/>
          <a:lstStyle/>
          <a:p>
            <a:fld id="{DD5A11F8-7006-4821-8268-299FD1694A0A}" type="datetime1">
              <a:rPr lang="en-US" smtClean="0"/>
              <a:t>4/23/2025</a:t>
            </a:fld>
            <a:endParaRPr lang="en-US"/>
          </a:p>
        </p:txBody>
      </p:sp>
      <p:sp>
        <p:nvSpPr>
          <p:cNvPr id="5" name="Footer Placeholder 4">
            <a:extLst>
              <a:ext uri="{FF2B5EF4-FFF2-40B4-BE49-F238E27FC236}">
                <a16:creationId xmlns:a16="http://schemas.microsoft.com/office/drawing/2014/main" id="{27AA9C6E-5A8E-F7D4-B02B-FF6030FF4ABB}"/>
              </a:ext>
            </a:extLst>
          </p:cNvPr>
          <p:cNvSpPr>
            <a:spLocks noGrp="1"/>
          </p:cNvSpPr>
          <p:nvPr>
            <p:ph type="ftr" sz="quarter" idx="11"/>
          </p:nvPr>
        </p:nvSpPr>
        <p:spPr/>
        <p:txBody>
          <a:bodyPr/>
          <a:lstStyle/>
          <a:p>
            <a:r>
              <a:rPr lang="en-US"/>
              <a:t>Kelsey Pukelis, Natural Disasters, April 23, 2025</a:t>
            </a:r>
          </a:p>
        </p:txBody>
      </p:sp>
      <p:sp>
        <p:nvSpPr>
          <p:cNvPr id="6" name="Slide Number Placeholder 5">
            <a:extLst>
              <a:ext uri="{FF2B5EF4-FFF2-40B4-BE49-F238E27FC236}">
                <a16:creationId xmlns:a16="http://schemas.microsoft.com/office/drawing/2014/main" id="{C558819F-0083-3DF6-C1AD-C159B5277B04}"/>
              </a:ext>
            </a:extLst>
          </p:cNvPr>
          <p:cNvSpPr>
            <a:spLocks noGrp="1"/>
          </p:cNvSpPr>
          <p:nvPr>
            <p:ph type="sldNum" sz="quarter" idx="12"/>
          </p:nvPr>
        </p:nvSpPr>
        <p:spPr/>
        <p:txBody>
          <a:bodyPr/>
          <a:lstStyle/>
          <a:p>
            <a:fld id="{437CC54F-9176-4BBF-8596-A85065203230}" type="slidenum">
              <a:rPr lang="en-US" smtClean="0"/>
              <a:t>‹#›</a:t>
            </a:fld>
            <a:endParaRPr lang="en-US"/>
          </a:p>
        </p:txBody>
      </p:sp>
    </p:spTree>
    <p:extLst>
      <p:ext uri="{BB962C8B-B14F-4D97-AF65-F5344CB8AC3E}">
        <p14:creationId xmlns:p14="http://schemas.microsoft.com/office/powerpoint/2010/main" val="46511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FD524-10FE-DEF2-AE6F-DDB23D515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60CDEA-BB36-C011-3A5E-F1B2F62BB4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CE9626-907E-9029-B7D0-F991473B5258}"/>
              </a:ext>
            </a:extLst>
          </p:cNvPr>
          <p:cNvSpPr>
            <a:spLocks noGrp="1"/>
          </p:cNvSpPr>
          <p:nvPr>
            <p:ph type="dt" sz="half" idx="10"/>
          </p:nvPr>
        </p:nvSpPr>
        <p:spPr/>
        <p:txBody>
          <a:bodyPr/>
          <a:lstStyle/>
          <a:p>
            <a:fld id="{6669F333-D49F-45D0-A425-F8571AB79E78}" type="datetime1">
              <a:rPr lang="en-US" smtClean="0"/>
              <a:t>4/23/2025</a:t>
            </a:fld>
            <a:endParaRPr lang="en-US"/>
          </a:p>
        </p:txBody>
      </p:sp>
      <p:sp>
        <p:nvSpPr>
          <p:cNvPr id="5" name="Footer Placeholder 4">
            <a:extLst>
              <a:ext uri="{FF2B5EF4-FFF2-40B4-BE49-F238E27FC236}">
                <a16:creationId xmlns:a16="http://schemas.microsoft.com/office/drawing/2014/main" id="{EA2B2C2E-17D3-1D79-6301-38A227B27C32}"/>
              </a:ext>
            </a:extLst>
          </p:cNvPr>
          <p:cNvSpPr>
            <a:spLocks noGrp="1"/>
          </p:cNvSpPr>
          <p:nvPr>
            <p:ph type="ftr" sz="quarter" idx="11"/>
          </p:nvPr>
        </p:nvSpPr>
        <p:spPr/>
        <p:txBody>
          <a:bodyPr/>
          <a:lstStyle/>
          <a:p>
            <a:r>
              <a:rPr lang="en-US"/>
              <a:t>Kelsey Pukelis, Natural Disasters, April 23, 2025</a:t>
            </a:r>
          </a:p>
        </p:txBody>
      </p:sp>
      <p:sp>
        <p:nvSpPr>
          <p:cNvPr id="6" name="Slide Number Placeholder 5">
            <a:extLst>
              <a:ext uri="{FF2B5EF4-FFF2-40B4-BE49-F238E27FC236}">
                <a16:creationId xmlns:a16="http://schemas.microsoft.com/office/drawing/2014/main" id="{A82FD051-57B8-BF63-6E29-1B6AD879A503}"/>
              </a:ext>
            </a:extLst>
          </p:cNvPr>
          <p:cNvSpPr>
            <a:spLocks noGrp="1"/>
          </p:cNvSpPr>
          <p:nvPr>
            <p:ph type="sldNum" sz="quarter" idx="12"/>
          </p:nvPr>
        </p:nvSpPr>
        <p:spPr/>
        <p:txBody>
          <a:bodyPr/>
          <a:lstStyle/>
          <a:p>
            <a:fld id="{437CC54F-9176-4BBF-8596-A85065203230}" type="slidenum">
              <a:rPr lang="en-US" smtClean="0"/>
              <a:t>‹#›</a:t>
            </a:fld>
            <a:endParaRPr lang="en-US"/>
          </a:p>
        </p:txBody>
      </p:sp>
    </p:spTree>
    <p:extLst>
      <p:ext uri="{BB962C8B-B14F-4D97-AF65-F5344CB8AC3E}">
        <p14:creationId xmlns:p14="http://schemas.microsoft.com/office/powerpoint/2010/main" val="124627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3BD01B-34D8-CBD4-FCC4-04F4363D39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FCC77B-1351-D53F-905E-6E6B437D23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482E2C-52C7-BB37-AEEC-713D3416456E}"/>
              </a:ext>
            </a:extLst>
          </p:cNvPr>
          <p:cNvSpPr>
            <a:spLocks noGrp="1"/>
          </p:cNvSpPr>
          <p:nvPr>
            <p:ph type="dt" sz="half" idx="10"/>
          </p:nvPr>
        </p:nvSpPr>
        <p:spPr/>
        <p:txBody>
          <a:bodyPr/>
          <a:lstStyle/>
          <a:p>
            <a:fld id="{23511498-8EF1-4185-8F24-CE6D89F1FF59}" type="datetime1">
              <a:rPr lang="en-US" smtClean="0"/>
              <a:t>4/23/2025</a:t>
            </a:fld>
            <a:endParaRPr lang="en-US"/>
          </a:p>
        </p:txBody>
      </p:sp>
      <p:sp>
        <p:nvSpPr>
          <p:cNvPr id="5" name="Footer Placeholder 4">
            <a:extLst>
              <a:ext uri="{FF2B5EF4-FFF2-40B4-BE49-F238E27FC236}">
                <a16:creationId xmlns:a16="http://schemas.microsoft.com/office/drawing/2014/main" id="{057B6F76-9AD0-BC00-A3A3-7AF1AE60B7FF}"/>
              </a:ext>
            </a:extLst>
          </p:cNvPr>
          <p:cNvSpPr>
            <a:spLocks noGrp="1"/>
          </p:cNvSpPr>
          <p:nvPr>
            <p:ph type="ftr" sz="quarter" idx="11"/>
          </p:nvPr>
        </p:nvSpPr>
        <p:spPr/>
        <p:txBody>
          <a:bodyPr/>
          <a:lstStyle/>
          <a:p>
            <a:r>
              <a:rPr lang="en-US"/>
              <a:t>Kelsey Pukelis, Natural Disasters, April 23, 2025</a:t>
            </a:r>
          </a:p>
        </p:txBody>
      </p:sp>
      <p:sp>
        <p:nvSpPr>
          <p:cNvPr id="6" name="Slide Number Placeholder 5">
            <a:extLst>
              <a:ext uri="{FF2B5EF4-FFF2-40B4-BE49-F238E27FC236}">
                <a16:creationId xmlns:a16="http://schemas.microsoft.com/office/drawing/2014/main" id="{A4EBB17C-1DE0-8309-6637-57744EFD11FD}"/>
              </a:ext>
            </a:extLst>
          </p:cNvPr>
          <p:cNvSpPr>
            <a:spLocks noGrp="1"/>
          </p:cNvSpPr>
          <p:nvPr>
            <p:ph type="sldNum" sz="quarter" idx="12"/>
          </p:nvPr>
        </p:nvSpPr>
        <p:spPr/>
        <p:txBody>
          <a:bodyPr/>
          <a:lstStyle/>
          <a:p>
            <a:fld id="{437CC54F-9176-4BBF-8596-A85065203230}" type="slidenum">
              <a:rPr lang="en-US" smtClean="0"/>
              <a:t>‹#›</a:t>
            </a:fld>
            <a:endParaRPr lang="en-US"/>
          </a:p>
        </p:txBody>
      </p:sp>
    </p:spTree>
    <p:extLst>
      <p:ext uri="{BB962C8B-B14F-4D97-AF65-F5344CB8AC3E}">
        <p14:creationId xmlns:p14="http://schemas.microsoft.com/office/powerpoint/2010/main" val="11896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19BF-8D93-BF67-91E8-183228D49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EE4E01-B29B-EB49-44D8-552FB71F1E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6965D-2713-D195-3EEF-AA9565192D56}"/>
              </a:ext>
            </a:extLst>
          </p:cNvPr>
          <p:cNvSpPr>
            <a:spLocks noGrp="1"/>
          </p:cNvSpPr>
          <p:nvPr>
            <p:ph type="dt" sz="half" idx="10"/>
          </p:nvPr>
        </p:nvSpPr>
        <p:spPr/>
        <p:txBody>
          <a:bodyPr/>
          <a:lstStyle/>
          <a:p>
            <a:fld id="{5E2D5ECA-86FA-4907-96BF-2E92E075F5DE}" type="datetime1">
              <a:rPr lang="en-US" smtClean="0"/>
              <a:t>4/23/2025</a:t>
            </a:fld>
            <a:endParaRPr lang="en-US"/>
          </a:p>
        </p:txBody>
      </p:sp>
      <p:sp>
        <p:nvSpPr>
          <p:cNvPr id="5" name="Footer Placeholder 4">
            <a:extLst>
              <a:ext uri="{FF2B5EF4-FFF2-40B4-BE49-F238E27FC236}">
                <a16:creationId xmlns:a16="http://schemas.microsoft.com/office/drawing/2014/main" id="{69CD00A4-8B78-B569-7171-0BBF9E39ED14}"/>
              </a:ext>
            </a:extLst>
          </p:cNvPr>
          <p:cNvSpPr>
            <a:spLocks noGrp="1"/>
          </p:cNvSpPr>
          <p:nvPr>
            <p:ph type="ftr" sz="quarter" idx="11"/>
          </p:nvPr>
        </p:nvSpPr>
        <p:spPr/>
        <p:txBody>
          <a:bodyPr/>
          <a:lstStyle/>
          <a:p>
            <a:r>
              <a:rPr lang="en-US"/>
              <a:t>Kelsey Pukelis, Natural Disasters, April 23, 2025</a:t>
            </a:r>
          </a:p>
        </p:txBody>
      </p:sp>
      <p:sp>
        <p:nvSpPr>
          <p:cNvPr id="6" name="Slide Number Placeholder 5">
            <a:extLst>
              <a:ext uri="{FF2B5EF4-FFF2-40B4-BE49-F238E27FC236}">
                <a16:creationId xmlns:a16="http://schemas.microsoft.com/office/drawing/2014/main" id="{21F7C508-3835-F4FE-CA12-C88B89C99FFF}"/>
              </a:ext>
            </a:extLst>
          </p:cNvPr>
          <p:cNvSpPr>
            <a:spLocks noGrp="1"/>
          </p:cNvSpPr>
          <p:nvPr>
            <p:ph type="sldNum" sz="quarter" idx="12"/>
          </p:nvPr>
        </p:nvSpPr>
        <p:spPr/>
        <p:txBody>
          <a:bodyPr/>
          <a:lstStyle/>
          <a:p>
            <a:fld id="{437CC54F-9176-4BBF-8596-A85065203230}" type="slidenum">
              <a:rPr lang="en-US" smtClean="0"/>
              <a:t>‹#›</a:t>
            </a:fld>
            <a:endParaRPr lang="en-US"/>
          </a:p>
        </p:txBody>
      </p:sp>
    </p:spTree>
    <p:extLst>
      <p:ext uri="{BB962C8B-B14F-4D97-AF65-F5344CB8AC3E}">
        <p14:creationId xmlns:p14="http://schemas.microsoft.com/office/powerpoint/2010/main" val="106242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C2228-FD74-7C1A-AED5-89D3C00092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2CF952-44A0-2A05-5779-D167B385FB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3D8628-A8A6-B8A7-3F28-939110B2F54D}"/>
              </a:ext>
            </a:extLst>
          </p:cNvPr>
          <p:cNvSpPr>
            <a:spLocks noGrp="1"/>
          </p:cNvSpPr>
          <p:nvPr>
            <p:ph type="dt" sz="half" idx="10"/>
          </p:nvPr>
        </p:nvSpPr>
        <p:spPr/>
        <p:txBody>
          <a:bodyPr/>
          <a:lstStyle/>
          <a:p>
            <a:fld id="{0875A1FB-6DE6-4790-B201-F4F8C9B90464}" type="datetime1">
              <a:rPr lang="en-US" smtClean="0"/>
              <a:t>4/23/2025</a:t>
            </a:fld>
            <a:endParaRPr lang="en-US"/>
          </a:p>
        </p:txBody>
      </p:sp>
      <p:sp>
        <p:nvSpPr>
          <p:cNvPr id="5" name="Footer Placeholder 4">
            <a:extLst>
              <a:ext uri="{FF2B5EF4-FFF2-40B4-BE49-F238E27FC236}">
                <a16:creationId xmlns:a16="http://schemas.microsoft.com/office/drawing/2014/main" id="{11637E54-5244-8281-002B-67593CD8A426}"/>
              </a:ext>
            </a:extLst>
          </p:cNvPr>
          <p:cNvSpPr>
            <a:spLocks noGrp="1"/>
          </p:cNvSpPr>
          <p:nvPr>
            <p:ph type="ftr" sz="quarter" idx="11"/>
          </p:nvPr>
        </p:nvSpPr>
        <p:spPr/>
        <p:txBody>
          <a:bodyPr/>
          <a:lstStyle/>
          <a:p>
            <a:r>
              <a:rPr lang="en-US"/>
              <a:t>Kelsey Pukelis, Natural Disasters, April 23, 2025</a:t>
            </a:r>
          </a:p>
        </p:txBody>
      </p:sp>
      <p:sp>
        <p:nvSpPr>
          <p:cNvPr id="6" name="Slide Number Placeholder 5">
            <a:extLst>
              <a:ext uri="{FF2B5EF4-FFF2-40B4-BE49-F238E27FC236}">
                <a16:creationId xmlns:a16="http://schemas.microsoft.com/office/drawing/2014/main" id="{D3FFF720-B643-C1CE-C08A-9946738C48A3}"/>
              </a:ext>
            </a:extLst>
          </p:cNvPr>
          <p:cNvSpPr>
            <a:spLocks noGrp="1"/>
          </p:cNvSpPr>
          <p:nvPr>
            <p:ph type="sldNum" sz="quarter" idx="12"/>
          </p:nvPr>
        </p:nvSpPr>
        <p:spPr/>
        <p:txBody>
          <a:bodyPr/>
          <a:lstStyle/>
          <a:p>
            <a:fld id="{437CC54F-9176-4BBF-8596-A85065203230}" type="slidenum">
              <a:rPr lang="en-US" smtClean="0"/>
              <a:t>‹#›</a:t>
            </a:fld>
            <a:endParaRPr lang="en-US"/>
          </a:p>
        </p:txBody>
      </p:sp>
    </p:spTree>
    <p:extLst>
      <p:ext uri="{BB962C8B-B14F-4D97-AF65-F5344CB8AC3E}">
        <p14:creationId xmlns:p14="http://schemas.microsoft.com/office/powerpoint/2010/main" val="269422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0650-9DD0-63B6-0D27-1ADB6E31B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0F7478-B8A0-CBAB-8CE2-033C750E4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13CDD9-3126-3E6C-D243-81888798EE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F3FCCA-B4C1-0BAE-13CF-3B9E9F43DADE}"/>
              </a:ext>
            </a:extLst>
          </p:cNvPr>
          <p:cNvSpPr>
            <a:spLocks noGrp="1"/>
          </p:cNvSpPr>
          <p:nvPr>
            <p:ph type="dt" sz="half" idx="10"/>
          </p:nvPr>
        </p:nvSpPr>
        <p:spPr/>
        <p:txBody>
          <a:bodyPr/>
          <a:lstStyle/>
          <a:p>
            <a:fld id="{16EBAAAE-3F10-4FC6-9097-F600EA9B71D2}" type="datetime1">
              <a:rPr lang="en-US" smtClean="0"/>
              <a:t>4/23/2025</a:t>
            </a:fld>
            <a:endParaRPr lang="en-US"/>
          </a:p>
        </p:txBody>
      </p:sp>
      <p:sp>
        <p:nvSpPr>
          <p:cNvPr id="6" name="Footer Placeholder 5">
            <a:extLst>
              <a:ext uri="{FF2B5EF4-FFF2-40B4-BE49-F238E27FC236}">
                <a16:creationId xmlns:a16="http://schemas.microsoft.com/office/drawing/2014/main" id="{BB345391-1A3C-2FCE-8C7D-86A69AA0E96C}"/>
              </a:ext>
            </a:extLst>
          </p:cNvPr>
          <p:cNvSpPr>
            <a:spLocks noGrp="1"/>
          </p:cNvSpPr>
          <p:nvPr>
            <p:ph type="ftr" sz="quarter" idx="11"/>
          </p:nvPr>
        </p:nvSpPr>
        <p:spPr/>
        <p:txBody>
          <a:bodyPr/>
          <a:lstStyle/>
          <a:p>
            <a:r>
              <a:rPr lang="en-US"/>
              <a:t>Kelsey Pukelis, Natural Disasters, April 23, 2025</a:t>
            </a:r>
          </a:p>
        </p:txBody>
      </p:sp>
      <p:sp>
        <p:nvSpPr>
          <p:cNvPr id="7" name="Slide Number Placeholder 6">
            <a:extLst>
              <a:ext uri="{FF2B5EF4-FFF2-40B4-BE49-F238E27FC236}">
                <a16:creationId xmlns:a16="http://schemas.microsoft.com/office/drawing/2014/main" id="{BAF99D64-40AF-15F1-5859-64ABA840B7EA}"/>
              </a:ext>
            </a:extLst>
          </p:cNvPr>
          <p:cNvSpPr>
            <a:spLocks noGrp="1"/>
          </p:cNvSpPr>
          <p:nvPr>
            <p:ph type="sldNum" sz="quarter" idx="12"/>
          </p:nvPr>
        </p:nvSpPr>
        <p:spPr/>
        <p:txBody>
          <a:bodyPr/>
          <a:lstStyle/>
          <a:p>
            <a:fld id="{437CC54F-9176-4BBF-8596-A85065203230}" type="slidenum">
              <a:rPr lang="en-US" smtClean="0"/>
              <a:t>‹#›</a:t>
            </a:fld>
            <a:endParaRPr lang="en-US"/>
          </a:p>
        </p:txBody>
      </p:sp>
    </p:spTree>
    <p:extLst>
      <p:ext uri="{BB962C8B-B14F-4D97-AF65-F5344CB8AC3E}">
        <p14:creationId xmlns:p14="http://schemas.microsoft.com/office/powerpoint/2010/main" val="120577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2107-558B-3ECA-E63E-095767A8B1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7D3CC1-DDD8-7285-4344-37C775B0C9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A5CF3D-C0F6-30B1-9E56-44C4E2BB48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50B608-D53B-C8E8-E079-881E1AB53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ECFA69-BBF9-0CA1-0890-EEA95839F6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FE5B1F-0331-2FB1-C2FC-8BF39A6081A3}"/>
              </a:ext>
            </a:extLst>
          </p:cNvPr>
          <p:cNvSpPr>
            <a:spLocks noGrp="1"/>
          </p:cNvSpPr>
          <p:nvPr>
            <p:ph type="dt" sz="half" idx="10"/>
          </p:nvPr>
        </p:nvSpPr>
        <p:spPr/>
        <p:txBody>
          <a:bodyPr/>
          <a:lstStyle/>
          <a:p>
            <a:fld id="{E123D7A4-EC10-48A3-B4FC-19BCE1482E18}" type="datetime1">
              <a:rPr lang="en-US" smtClean="0"/>
              <a:t>4/23/2025</a:t>
            </a:fld>
            <a:endParaRPr lang="en-US"/>
          </a:p>
        </p:txBody>
      </p:sp>
      <p:sp>
        <p:nvSpPr>
          <p:cNvPr id="8" name="Footer Placeholder 7">
            <a:extLst>
              <a:ext uri="{FF2B5EF4-FFF2-40B4-BE49-F238E27FC236}">
                <a16:creationId xmlns:a16="http://schemas.microsoft.com/office/drawing/2014/main" id="{6BEE85A7-B509-6DFC-C81A-1320419C8956}"/>
              </a:ext>
            </a:extLst>
          </p:cNvPr>
          <p:cNvSpPr>
            <a:spLocks noGrp="1"/>
          </p:cNvSpPr>
          <p:nvPr>
            <p:ph type="ftr" sz="quarter" idx="11"/>
          </p:nvPr>
        </p:nvSpPr>
        <p:spPr/>
        <p:txBody>
          <a:bodyPr/>
          <a:lstStyle/>
          <a:p>
            <a:r>
              <a:rPr lang="en-US"/>
              <a:t>Kelsey Pukelis, Natural Disasters, April 23, 2025</a:t>
            </a:r>
          </a:p>
        </p:txBody>
      </p:sp>
      <p:sp>
        <p:nvSpPr>
          <p:cNvPr id="9" name="Slide Number Placeholder 8">
            <a:extLst>
              <a:ext uri="{FF2B5EF4-FFF2-40B4-BE49-F238E27FC236}">
                <a16:creationId xmlns:a16="http://schemas.microsoft.com/office/drawing/2014/main" id="{A9469B86-2B9D-8B42-87C7-052C25EF95B0}"/>
              </a:ext>
            </a:extLst>
          </p:cNvPr>
          <p:cNvSpPr>
            <a:spLocks noGrp="1"/>
          </p:cNvSpPr>
          <p:nvPr>
            <p:ph type="sldNum" sz="quarter" idx="12"/>
          </p:nvPr>
        </p:nvSpPr>
        <p:spPr/>
        <p:txBody>
          <a:bodyPr/>
          <a:lstStyle/>
          <a:p>
            <a:fld id="{437CC54F-9176-4BBF-8596-A85065203230}" type="slidenum">
              <a:rPr lang="en-US" smtClean="0"/>
              <a:t>‹#›</a:t>
            </a:fld>
            <a:endParaRPr lang="en-US"/>
          </a:p>
        </p:txBody>
      </p:sp>
    </p:spTree>
    <p:extLst>
      <p:ext uri="{BB962C8B-B14F-4D97-AF65-F5344CB8AC3E}">
        <p14:creationId xmlns:p14="http://schemas.microsoft.com/office/powerpoint/2010/main" val="423961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DC14-26D9-4C51-8FBC-FC3349D572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70DF32-7163-3175-D9AA-87B7041B4302}"/>
              </a:ext>
            </a:extLst>
          </p:cNvPr>
          <p:cNvSpPr>
            <a:spLocks noGrp="1"/>
          </p:cNvSpPr>
          <p:nvPr>
            <p:ph type="dt" sz="half" idx="10"/>
          </p:nvPr>
        </p:nvSpPr>
        <p:spPr/>
        <p:txBody>
          <a:bodyPr/>
          <a:lstStyle/>
          <a:p>
            <a:fld id="{02629831-586E-4D5E-A5DF-BE157A9D1F45}" type="datetime1">
              <a:rPr lang="en-US" smtClean="0"/>
              <a:t>4/23/2025</a:t>
            </a:fld>
            <a:endParaRPr lang="en-US"/>
          </a:p>
        </p:txBody>
      </p:sp>
      <p:sp>
        <p:nvSpPr>
          <p:cNvPr id="4" name="Footer Placeholder 3">
            <a:extLst>
              <a:ext uri="{FF2B5EF4-FFF2-40B4-BE49-F238E27FC236}">
                <a16:creationId xmlns:a16="http://schemas.microsoft.com/office/drawing/2014/main" id="{412A04F8-4597-583E-E80E-0C4A130C44B0}"/>
              </a:ext>
            </a:extLst>
          </p:cNvPr>
          <p:cNvSpPr>
            <a:spLocks noGrp="1"/>
          </p:cNvSpPr>
          <p:nvPr>
            <p:ph type="ftr" sz="quarter" idx="11"/>
          </p:nvPr>
        </p:nvSpPr>
        <p:spPr/>
        <p:txBody>
          <a:bodyPr/>
          <a:lstStyle/>
          <a:p>
            <a:r>
              <a:rPr lang="en-US"/>
              <a:t>Kelsey Pukelis, Natural Disasters, April 23, 2025</a:t>
            </a:r>
          </a:p>
        </p:txBody>
      </p:sp>
      <p:sp>
        <p:nvSpPr>
          <p:cNvPr id="5" name="Slide Number Placeholder 4">
            <a:extLst>
              <a:ext uri="{FF2B5EF4-FFF2-40B4-BE49-F238E27FC236}">
                <a16:creationId xmlns:a16="http://schemas.microsoft.com/office/drawing/2014/main" id="{7385CCB0-B690-55EC-60FE-831DECD34E35}"/>
              </a:ext>
            </a:extLst>
          </p:cNvPr>
          <p:cNvSpPr>
            <a:spLocks noGrp="1"/>
          </p:cNvSpPr>
          <p:nvPr>
            <p:ph type="sldNum" sz="quarter" idx="12"/>
          </p:nvPr>
        </p:nvSpPr>
        <p:spPr/>
        <p:txBody>
          <a:bodyPr/>
          <a:lstStyle/>
          <a:p>
            <a:fld id="{437CC54F-9176-4BBF-8596-A85065203230}" type="slidenum">
              <a:rPr lang="en-US" smtClean="0"/>
              <a:t>‹#›</a:t>
            </a:fld>
            <a:endParaRPr lang="en-US"/>
          </a:p>
        </p:txBody>
      </p:sp>
    </p:spTree>
    <p:extLst>
      <p:ext uri="{BB962C8B-B14F-4D97-AF65-F5344CB8AC3E}">
        <p14:creationId xmlns:p14="http://schemas.microsoft.com/office/powerpoint/2010/main" val="177528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C58E02-F1E7-08C8-F4FB-789792E2985B}"/>
              </a:ext>
            </a:extLst>
          </p:cNvPr>
          <p:cNvSpPr>
            <a:spLocks noGrp="1"/>
          </p:cNvSpPr>
          <p:nvPr>
            <p:ph type="dt" sz="half" idx="10"/>
          </p:nvPr>
        </p:nvSpPr>
        <p:spPr/>
        <p:txBody>
          <a:bodyPr/>
          <a:lstStyle/>
          <a:p>
            <a:fld id="{4940590F-C35B-4EDC-B272-FF8E4375716F}" type="datetime1">
              <a:rPr lang="en-US" smtClean="0"/>
              <a:t>4/23/2025</a:t>
            </a:fld>
            <a:endParaRPr lang="en-US"/>
          </a:p>
        </p:txBody>
      </p:sp>
      <p:sp>
        <p:nvSpPr>
          <p:cNvPr id="3" name="Footer Placeholder 2">
            <a:extLst>
              <a:ext uri="{FF2B5EF4-FFF2-40B4-BE49-F238E27FC236}">
                <a16:creationId xmlns:a16="http://schemas.microsoft.com/office/drawing/2014/main" id="{7F7D2D9B-623E-BA6D-3E4F-EF9B3024C7E0}"/>
              </a:ext>
            </a:extLst>
          </p:cNvPr>
          <p:cNvSpPr>
            <a:spLocks noGrp="1"/>
          </p:cNvSpPr>
          <p:nvPr>
            <p:ph type="ftr" sz="quarter" idx="11"/>
          </p:nvPr>
        </p:nvSpPr>
        <p:spPr/>
        <p:txBody>
          <a:bodyPr/>
          <a:lstStyle/>
          <a:p>
            <a:r>
              <a:rPr lang="en-US"/>
              <a:t>Kelsey Pukelis, Natural Disasters, April 23, 2025</a:t>
            </a:r>
          </a:p>
        </p:txBody>
      </p:sp>
      <p:sp>
        <p:nvSpPr>
          <p:cNvPr id="4" name="Slide Number Placeholder 3">
            <a:extLst>
              <a:ext uri="{FF2B5EF4-FFF2-40B4-BE49-F238E27FC236}">
                <a16:creationId xmlns:a16="http://schemas.microsoft.com/office/drawing/2014/main" id="{6E3607B0-1837-8BC4-7BB5-939C5F9E3BAE}"/>
              </a:ext>
            </a:extLst>
          </p:cNvPr>
          <p:cNvSpPr>
            <a:spLocks noGrp="1"/>
          </p:cNvSpPr>
          <p:nvPr>
            <p:ph type="sldNum" sz="quarter" idx="12"/>
          </p:nvPr>
        </p:nvSpPr>
        <p:spPr/>
        <p:txBody>
          <a:bodyPr/>
          <a:lstStyle/>
          <a:p>
            <a:fld id="{437CC54F-9176-4BBF-8596-A85065203230}" type="slidenum">
              <a:rPr lang="en-US" smtClean="0"/>
              <a:t>‹#›</a:t>
            </a:fld>
            <a:endParaRPr lang="en-US"/>
          </a:p>
        </p:txBody>
      </p:sp>
    </p:spTree>
    <p:extLst>
      <p:ext uri="{BB962C8B-B14F-4D97-AF65-F5344CB8AC3E}">
        <p14:creationId xmlns:p14="http://schemas.microsoft.com/office/powerpoint/2010/main" val="291462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4CDE-5361-0854-9A62-1F9DB7A3F8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46B0D1-2CC7-4582-F2D0-46C12ED18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F26215-0DB2-D196-A869-1F9E869ED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306C2D-9A61-46BB-7CE2-83CE1EDCE613}"/>
              </a:ext>
            </a:extLst>
          </p:cNvPr>
          <p:cNvSpPr>
            <a:spLocks noGrp="1"/>
          </p:cNvSpPr>
          <p:nvPr>
            <p:ph type="dt" sz="half" idx="10"/>
          </p:nvPr>
        </p:nvSpPr>
        <p:spPr/>
        <p:txBody>
          <a:bodyPr/>
          <a:lstStyle/>
          <a:p>
            <a:fld id="{E2F31B4A-EF82-4752-A17F-A1D97E4B433E}" type="datetime1">
              <a:rPr lang="en-US" smtClean="0"/>
              <a:t>4/23/2025</a:t>
            </a:fld>
            <a:endParaRPr lang="en-US"/>
          </a:p>
        </p:txBody>
      </p:sp>
      <p:sp>
        <p:nvSpPr>
          <p:cNvPr id="6" name="Footer Placeholder 5">
            <a:extLst>
              <a:ext uri="{FF2B5EF4-FFF2-40B4-BE49-F238E27FC236}">
                <a16:creationId xmlns:a16="http://schemas.microsoft.com/office/drawing/2014/main" id="{7AC432A4-7A9F-390D-8310-5A9A71FD3AAB}"/>
              </a:ext>
            </a:extLst>
          </p:cNvPr>
          <p:cNvSpPr>
            <a:spLocks noGrp="1"/>
          </p:cNvSpPr>
          <p:nvPr>
            <p:ph type="ftr" sz="quarter" idx="11"/>
          </p:nvPr>
        </p:nvSpPr>
        <p:spPr/>
        <p:txBody>
          <a:bodyPr/>
          <a:lstStyle/>
          <a:p>
            <a:r>
              <a:rPr lang="en-US"/>
              <a:t>Kelsey Pukelis, Natural Disasters, April 23, 2025</a:t>
            </a:r>
          </a:p>
        </p:txBody>
      </p:sp>
      <p:sp>
        <p:nvSpPr>
          <p:cNvPr id="7" name="Slide Number Placeholder 6">
            <a:extLst>
              <a:ext uri="{FF2B5EF4-FFF2-40B4-BE49-F238E27FC236}">
                <a16:creationId xmlns:a16="http://schemas.microsoft.com/office/drawing/2014/main" id="{8F784F79-EF64-AA88-1E4A-C60D29888835}"/>
              </a:ext>
            </a:extLst>
          </p:cNvPr>
          <p:cNvSpPr>
            <a:spLocks noGrp="1"/>
          </p:cNvSpPr>
          <p:nvPr>
            <p:ph type="sldNum" sz="quarter" idx="12"/>
          </p:nvPr>
        </p:nvSpPr>
        <p:spPr/>
        <p:txBody>
          <a:bodyPr/>
          <a:lstStyle/>
          <a:p>
            <a:fld id="{437CC54F-9176-4BBF-8596-A85065203230}" type="slidenum">
              <a:rPr lang="en-US" smtClean="0"/>
              <a:t>‹#›</a:t>
            </a:fld>
            <a:endParaRPr lang="en-US"/>
          </a:p>
        </p:txBody>
      </p:sp>
    </p:spTree>
    <p:extLst>
      <p:ext uri="{BB962C8B-B14F-4D97-AF65-F5344CB8AC3E}">
        <p14:creationId xmlns:p14="http://schemas.microsoft.com/office/powerpoint/2010/main" val="48103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8146C-9E2C-DA18-B7F4-50A79CD9C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B28B65-BC2A-969D-9AFC-FDAE233888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D6BB8F-1558-B84C-5053-1D9F3E021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E43DD-9878-8C6F-8E9F-AF871A86C4BB}"/>
              </a:ext>
            </a:extLst>
          </p:cNvPr>
          <p:cNvSpPr>
            <a:spLocks noGrp="1"/>
          </p:cNvSpPr>
          <p:nvPr>
            <p:ph type="dt" sz="half" idx="10"/>
          </p:nvPr>
        </p:nvSpPr>
        <p:spPr/>
        <p:txBody>
          <a:bodyPr/>
          <a:lstStyle/>
          <a:p>
            <a:fld id="{B2E7E095-D87E-46C4-9E6E-60B49443CE5E}" type="datetime1">
              <a:rPr lang="en-US" smtClean="0"/>
              <a:t>4/23/2025</a:t>
            </a:fld>
            <a:endParaRPr lang="en-US"/>
          </a:p>
        </p:txBody>
      </p:sp>
      <p:sp>
        <p:nvSpPr>
          <p:cNvPr id="6" name="Footer Placeholder 5">
            <a:extLst>
              <a:ext uri="{FF2B5EF4-FFF2-40B4-BE49-F238E27FC236}">
                <a16:creationId xmlns:a16="http://schemas.microsoft.com/office/drawing/2014/main" id="{394E23DB-7DEF-EBC7-EDA8-AD44463E3497}"/>
              </a:ext>
            </a:extLst>
          </p:cNvPr>
          <p:cNvSpPr>
            <a:spLocks noGrp="1"/>
          </p:cNvSpPr>
          <p:nvPr>
            <p:ph type="ftr" sz="quarter" idx="11"/>
          </p:nvPr>
        </p:nvSpPr>
        <p:spPr/>
        <p:txBody>
          <a:bodyPr/>
          <a:lstStyle/>
          <a:p>
            <a:r>
              <a:rPr lang="en-US"/>
              <a:t>Kelsey Pukelis, Natural Disasters, April 23, 2025</a:t>
            </a:r>
          </a:p>
        </p:txBody>
      </p:sp>
      <p:sp>
        <p:nvSpPr>
          <p:cNvPr id="7" name="Slide Number Placeholder 6">
            <a:extLst>
              <a:ext uri="{FF2B5EF4-FFF2-40B4-BE49-F238E27FC236}">
                <a16:creationId xmlns:a16="http://schemas.microsoft.com/office/drawing/2014/main" id="{22DFF1E3-3250-6C61-C221-7007CE1F19F9}"/>
              </a:ext>
            </a:extLst>
          </p:cNvPr>
          <p:cNvSpPr>
            <a:spLocks noGrp="1"/>
          </p:cNvSpPr>
          <p:nvPr>
            <p:ph type="sldNum" sz="quarter" idx="12"/>
          </p:nvPr>
        </p:nvSpPr>
        <p:spPr/>
        <p:txBody>
          <a:bodyPr/>
          <a:lstStyle/>
          <a:p>
            <a:fld id="{437CC54F-9176-4BBF-8596-A85065203230}" type="slidenum">
              <a:rPr lang="en-US" smtClean="0"/>
              <a:t>‹#›</a:t>
            </a:fld>
            <a:endParaRPr lang="en-US"/>
          </a:p>
        </p:txBody>
      </p:sp>
    </p:spTree>
    <p:extLst>
      <p:ext uri="{BB962C8B-B14F-4D97-AF65-F5344CB8AC3E}">
        <p14:creationId xmlns:p14="http://schemas.microsoft.com/office/powerpoint/2010/main" val="102837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10E346-E03B-EDDA-F526-ECA8EFF16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CC9C68-84CA-1EAB-AD3E-4E9B39EEAC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9AB35-220B-2F3C-C67E-1D86A673A0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F8DF7B-8CE7-49D5-8CE3-7BF412047F60}" type="datetime1">
              <a:rPr lang="en-US" smtClean="0"/>
              <a:t>4/23/2025</a:t>
            </a:fld>
            <a:endParaRPr lang="en-US"/>
          </a:p>
        </p:txBody>
      </p:sp>
      <p:sp>
        <p:nvSpPr>
          <p:cNvPr id="5" name="Footer Placeholder 4">
            <a:extLst>
              <a:ext uri="{FF2B5EF4-FFF2-40B4-BE49-F238E27FC236}">
                <a16:creationId xmlns:a16="http://schemas.microsoft.com/office/drawing/2014/main" id="{71121C7F-C7FD-0BF0-C3C4-1C3A5355D2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Kelsey Pukelis, Natural Disasters, April 23, 2025</a:t>
            </a:r>
          </a:p>
        </p:txBody>
      </p:sp>
      <p:sp>
        <p:nvSpPr>
          <p:cNvPr id="6" name="Slide Number Placeholder 5">
            <a:extLst>
              <a:ext uri="{FF2B5EF4-FFF2-40B4-BE49-F238E27FC236}">
                <a16:creationId xmlns:a16="http://schemas.microsoft.com/office/drawing/2014/main" id="{DE3ED876-4BCB-C18B-4324-B08A76161A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7CC54F-9176-4BBF-8596-A85065203230}" type="slidenum">
              <a:rPr lang="en-US" smtClean="0"/>
              <a:t>‹#›</a:t>
            </a:fld>
            <a:endParaRPr lang="en-US"/>
          </a:p>
        </p:txBody>
      </p:sp>
    </p:spTree>
    <p:extLst>
      <p:ext uri="{BB962C8B-B14F-4D97-AF65-F5344CB8AC3E}">
        <p14:creationId xmlns:p14="http://schemas.microsoft.com/office/powerpoint/2010/main" val="1802712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101.png"/></Relationships>
</file>

<file path=ppt/slides/_rels/slide1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slide" Target="slide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573D0-201B-E928-633B-2F4358D5FCFD}"/>
              </a:ext>
            </a:extLst>
          </p:cNvPr>
          <p:cNvSpPr>
            <a:spLocks noGrp="1"/>
          </p:cNvSpPr>
          <p:nvPr>
            <p:ph type="ctrTitle"/>
          </p:nvPr>
        </p:nvSpPr>
        <p:spPr/>
        <p:txBody>
          <a:bodyPr/>
          <a:lstStyle/>
          <a:p>
            <a:r>
              <a:rPr lang="en-US" dirty="0"/>
              <a:t>Natural Disasters, Health, and Food Assistance</a:t>
            </a:r>
          </a:p>
        </p:txBody>
      </p:sp>
      <p:sp>
        <p:nvSpPr>
          <p:cNvPr id="3" name="Subtitle 2">
            <a:extLst>
              <a:ext uri="{FF2B5EF4-FFF2-40B4-BE49-F238E27FC236}">
                <a16:creationId xmlns:a16="http://schemas.microsoft.com/office/drawing/2014/main" id="{5EBA7F14-705A-65A4-32F9-0DA738E3E58E}"/>
              </a:ext>
            </a:extLst>
          </p:cNvPr>
          <p:cNvSpPr>
            <a:spLocks noGrp="1"/>
          </p:cNvSpPr>
          <p:nvPr>
            <p:ph type="subTitle" idx="1"/>
          </p:nvPr>
        </p:nvSpPr>
        <p:spPr/>
        <p:txBody>
          <a:bodyPr/>
          <a:lstStyle/>
          <a:p>
            <a:r>
              <a:rPr lang="en-US" dirty="0"/>
              <a:t>Kelsey Pukelis</a:t>
            </a:r>
          </a:p>
          <a:p>
            <a:r>
              <a:rPr lang="en-US" dirty="0"/>
              <a:t>Economics of Health Equity Course</a:t>
            </a:r>
          </a:p>
          <a:p>
            <a:r>
              <a:rPr lang="en-US" dirty="0"/>
              <a:t>April 23, 2025</a:t>
            </a:r>
          </a:p>
        </p:txBody>
      </p:sp>
      <p:sp>
        <p:nvSpPr>
          <p:cNvPr id="5" name="Slide Number Placeholder 4">
            <a:extLst>
              <a:ext uri="{FF2B5EF4-FFF2-40B4-BE49-F238E27FC236}">
                <a16:creationId xmlns:a16="http://schemas.microsoft.com/office/drawing/2014/main" id="{56A505BD-E24E-7258-3B34-6C72835A31D0}"/>
              </a:ext>
            </a:extLst>
          </p:cNvPr>
          <p:cNvSpPr>
            <a:spLocks noGrp="1"/>
          </p:cNvSpPr>
          <p:nvPr>
            <p:ph type="sldNum" sz="quarter" idx="12"/>
          </p:nvPr>
        </p:nvSpPr>
        <p:spPr/>
        <p:txBody>
          <a:bodyPr/>
          <a:lstStyle/>
          <a:p>
            <a:fld id="{437CC54F-9176-4BBF-8596-A85065203230}" type="slidenum">
              <a:rPr lang="en-US" smtClean="0"/>
              <a:t>1</a:t>
            </a:fld>
            <a:endParaRPr lang="en-US"/>
          </a:p>
        </p:txBody>
      </p:sp>
    </p:spTree>
    <p:extLst>
      <p:ext uri="{BB962C8B-B14F-4D97-AF65-F5344CB8AC3E}">
        <p14:creationId xmlns:p14="http://schemas.microsoft.com/office/powerpoint/2010/main" val="144661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383D7-9B69-20C4-EF99-29EDF878ED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2A1757-2E5E-7511-A919-3F8308A9E788}"/>
              </a:ext>
            </a:extLst>
          </p:cNvPr>
          <p:cNvSpPr>
            <a:spLocks noGrp="1"/>
          </p:cNvSpPr>
          <p:nvPr>
            <p:ph type="title"/>
          </p:nvPr>
        </p:nvSpPr>
        <p:spPr>
          <a:xfrm>
            <a:off x="838200" y="365125"/>
            <a:ext cx="5257800" cy="1325563"/>
          </a:xfrm>
        </p:spPr>
        <p:txBody>
          <a:bodyPr>
            <a:normAutofit/>
          </a:bodyPr>
          <a:lstStyle/>
          <a:p>
            <a:r>
              <a:rPr lang="en-US" dirty="0"/>
              <a:t>Many effects </a:t>
            </a:r>
            <a:r>
              <a:rPr lang="en-US"/>
              <a:t>of disasters  </a:t>
            </a:r>
            <a:endParaRPr lang="en-US" dirty="0"/>
          </a:p>
        </p:txBody>
      </p:sp>
      <p:sp>
        <p:nvSpPr>
          <p:cNvPr id="3" name="Content Placeholder 2">
            <a:extLst>
              <a:ext uri="{FF2B5EF4-FFF2-40B4-BE49-F238E27FC236}">
                <a16:creationId xmlns:a16="http://schemas.microsoft.com/office/drawing/2014/main" id="{0A765CC6-2982-870D-546A-DBC48BA66585}"/>
              </a:ext>
            </a:extLst>
          </p:cNvPr>
          <p:cNvSpPr>
            <a:spLocks noGrp="1"/>
          </p:cNvSpPr>
          <p:nvPr>
            <p:ph sz="half" idx="1"/>
          </p:nvPr>
        </p:nvSpPr>
        <p:spPr/>
        <p:txBody>
          <a:bodyPr>
            <a:normAutofit fontScale="92500" lnSpcReduction="10000"/>
          </a:bodyPr>
          <a:lstStyle/>
          <a:p>
            <a:r>
              <a:rPr lang="en-US" dirty="0"/>
              <a:t>damage to infrastructure, homes, &amp; businesses</a:t>
            </a:r>
          </a:p>
          <a:p>
            <a:r>
              <a:rPr lang="en-US" dirty="0"/>
              <a:t>population relocation</a:t>
            </a:r>
          </a:p>
          <a:p>
            <a:r>
              <a:rPr lang="en-US" dirty="0"/>
              <a:t>social and economic disruptions</a:t>
            </a:r>
          </a:p>
          <a:p>
            <a:r>
              <a:rPr lang="en-US" dirty="0"/>
              <a:t>ecological changes</a:t>
            </a:r>
          </a:p>
          <a:p>
            <a:r>
              <a:rPr lang="en-US" dirty="0"/>
              <a:t>reduced access to basic services</a:t>
            </a:r>
          </a:p>
          <a:p>
            <a:r>
              <a:rPr lang="en-US" dirty="0"/>
              <a:t>increased pollution</a:t>
            </a:r>
          </a:p>
          <a:p>
            <a:r>
              <a:rPr lang="en-US" dirty="0"/>
              <a:t>crop damage</a:t>
            </a:r>
          </a:p>
          <a:p>
            <a:r>
              <a:rPr lang="en-US" dirty="0"/>
              <a:t>insurance payouts</a:t>
            </a:r>
          </a:p>
          <a:p>
            <a:r>
              <a:rPr lang="en-US" dirty="0"/>
              <a:t>political actions</a:t>
            </a:r>
          </a:p>
        </p:txBody>
      </p:sp>
      <p:sp>
        <p:nvSpPr>
          <p:cNvPr id="4" name="Content Placeholder 3">
            <a:extLst>
              <a:ext uri="{FF2B5EF4-FFF2-40B4-BE49-F238E27FC236}">
                <a16:creationId xmlns:a16="http://schemas.microsoft.com/office/drawing/2014/main" id="{2C50A146-ABBA-42B2-9E80-418581B94770}"/>
              </a:ext>
            </a:extLst>
          </p:cNvPr>
          <p:cNvSpPr>
            <a:spLocks noGrp="1"/>
          </p:cNvSpPr>
          <p:nvPr>
            <p:ph sz="half" idx="2"/>
          </p:nvPr>
        </p:nvSpPr>
        <p:spPr/>
        <p:txBody>
          <a:bodyPr>
            <a:normAutofit fontScale="92500" lnSpcReduction="10000"/>
          </a:bodyPr>
          <a:lstStyle/>
          <a:p>
            <a:r>
              <a:rPr lang="en-US" dirty="0">
                <a:solidFill>
                  <a:srgbClr val="C00000"/>
                </a:solidFill>
              </a:rPr>
              <a:t>(-) </a:t>
            </a:r>
            <a:r>
              <a:rPr lang="en-US" sz="2200" dirty="0">
                <a:solidFill>
                  <a:srgbClr val="C00000"/>
                </a:solidFill>
              </a:rPr>
              <a:t>likely negative health impacts</a:t>
            </a:r>
            <a:r>
              <a:rPr lang="en-US" dirty="0">
                <a:solidFill>
                  <a:srgbClr val="C00000"/>
                </a:solidFill>
              </a:rPr>
              <a:t>                                                                                                            </a:t>
            </a:r>
          </a:p>
          <a:p>
            <a:pPr lvl="1"/>
            <a:endParaRPr lang="en-US" dirty="0">
              <a:solidFill>
                <a:srgbClr val="C00000"/>
              </a:solidFill>
            </a:endParaRPr>
          </a:p>
          <a:p>
            <a:r>
              <a:rPr lang="en-US" dirty="0">
                <a:solidFill>
                  <a:srgbClr val="00B050"/>
                </a:solidFill>
              </a:rPr>
              <a:t>(+) </a:t>
            </a:r>
            <a:r>
              <a:rPr lang="en-US" sz="2200" dirty="0">
                <a:solidFill>
                  <a:srgbClr val="00B050"/>
                </a:solidFill>
              </a:rPr>
              <a:t>likely positive health impacts</a:t>
            </a:r>
            <a:r>
              <a:rPr lang="en-US" dirty="0">
                <a:solidFill>
                  <a:srgbClr val="C00000"/>
                </a:solidFill>
              </a:rPr>
              <a:t> / (-)</a:t>
            </a:r>
          </a:p>
          <a:p>
            <a:r>
              <a:rPr lang="en-US" dirty="0">
                <a:solidFill>
                  <a:srgbClr val="C00000"/>
                </a:solidFill>
              </a:rPr>
              <a:t>(-)</a:t>
            </a:r>
          </a:p>
          <a:p>
            <a:r>
              <a:rPr lang="en-US" dirty="0">
                <a:solidFill>
                  <a:srgbClr val="C00000"/>
                </a:solidFill>
              </a:rPr>
              <a:t>(-)</a:t>
            </a:r>
          </a:p>
          <a:p>
            <a:r>
              <a:rPr lang="en-US" dirty="0">
                <a:solidFill>
                  <a:srgbClr val="C00000"/>
                </a:solidFill>
              </a:rPr>
              <a:t>(-)</a:t>
            </a:r>
          </a:p>
          <a:p>
            <a:r>
              <a:rPr lang="en-US" dirty="0">
                <a:solidFill>
                  <a:srgbClr val="C00000"/>
                </a:solidFill>
              </a:rPr>
              <a:t>(-)</a:t>
            </a:r>
          </a:p>
          <a:p>
            <a:r>
              <a:rPr lang="en-US" dirty="0">
                <a:solidFill>
                  <a:srgbClr val="C00000"/>
                </a:solidFill>
              </a:rPr>
              <a:t>(-)</a:t>
            </a:r>
          </a:p>
          <a:p>
            <a:r>
              <a:rPr lang="en-US" dirty="0">
                <a:solidFill>
                  <a:srgbClr val="00B050"/>
                </a:solidFill>
              </a:rPr>
              <a:t>(+)</a:t>
            </a:r>
            <a:r>
              <a:rPr lang="en-US" dirty="0">
                <a:solidFill>
                  <a:srgbClr val="C00000"/>
                </a:solidFill>
              </a:rPr>
              <a:t> / (-)</a:t>
            </a:r>
          </a:p>
          <a:p>
            <a:r>
              <a:rPr lang="en-US" dirty="0">
                <a:solidFill>
                  <a:srgbClr val="00B050"/>
                </a:solidFill>
              </a:rPr>
              <a:t>(+)</a:t>
            </a:r>
            <a:r>
              <a:rPr lang="en-US" dirty="0">
                <a:solidFill>
                  <a:srgbClr val="C00000"/>
                </a:solidFill>
              </a:rPr>
              <a:t> / (-)</a:t>
            </a:r>
          </a:p>
          <a:p>
            <a:endParaRPr lang="en-US" dirty="0">
              <a:solidFill>
                <a:srgbClr val="C00000"/>
              </a:solidFill>
            </a:endParaRPr>
          </a:p>
          <a:p>
            <a:endParaRPr lang="en-US" dirty="0">
              <a:solidFill>
                <a:srgbClr val="C00000"/>
              </a:solidFill>
            </a:endParaRPr>
          </a:p>
          <a:p>
            <a:endParaRPr lang="en-US" dirty="0">
              <a:solidFill>
                <a:srgbClr val="C00000"/>
              </a:solidFill>
            </a:endParaRPr>
          </a:p>
          <a:p>
            <a:endParaRPr lang="en-US" dirty="0">
              <a:solidFill>
                <a:srgbClr val="C00000"/>
              </a:solidFill>
            </a:endParaRPr>
          </a:p>
          <a:p>
            <a:endParaRPr lang="en-US" dirty="0">
              <a:solidFill>
                <a:srgbClr val="C00000"/>
              </a:solidFill>
            </a:endParaRPr>
          </a:p>
        </p:txBody>
      </p:sp>
      <p:sp>
        <p:nvSpPr>
          <p:cNvPr id="5" name="Title 1">
            <a:extLst>
              <a:ext uri="{FF2B5EF4-FFF2-40B4-BE49-F238E27FC236}">
                <a16:creationId xmlns:a16="http://schemas.microsoft.com/office/drawing/2014/main" id="{F0389F0F-17EF-FE8E-0CCA-D73708614B77}"/>
              </a:ext>
            </a:extLst>
          </p:cNvPr>
          <p:cNvSpPr txBox="1">
            <a:spLocks/>
          </p:cNvSpPr>
          <p:nvPr/>
        </p:nvSpPr>
        <p:spPr>
          <a:xfrm>
            <a:off x="6096000" y="379067"/>
            <a:ext cx="52578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Possible mechanisms for affecting health</a:t>
            </a:r>
          </a:p>
        </p:txBody>
      </p:sp>
      <p:cxnSp>
        <p:nvCxnSpPr>
          <p:cNvPr id="7" name="Straight Arrow Connector 6">
            <a:extLst>
              <a:ext uri="{FF2B5EF4-FFF2-40B4-BE49-F238E27FC236}">
                <a16:creationId xmlns:a16="http://schemas.microsoft.com/office/drawing/2014/main" id="{68A9E0FE-17AC-2F38-8DAE-37F4778E53FB}"/>
              </a:ext>
            </a:extLst>
          </p:cNvPr>
          <p:cNvCxnSpPr/>
          <p:nvPr/>
        </p:nvCxnSpPr>
        <p:spPr>
          <a:xfrm>
            <a:off x="4611757" y="1070423"/>
            <a:ext cx="1358348"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6" name="Footer Placeholder 5">
            <a:extLst>
              <a:ext uri="{FF2B5EF4-FFF2-40B4-BE49-F238E27FC236}">
                <a16:creationId xmlns:a16="http://schemas.microsoft.com/office/drawing/2014/main" id="{5B4EE35B-A7B6-FF5D-79CB-167C23E87B08}"/>
              </a:ext>
            </a:extLst>
          </p:cNvPr>
          <p:cNvSpPr>
            <a:spLocks noGrp="1"/>
          </p:cNvSpPr>
          <p:nvPr>
            <p:ph type="ftr" sz="quarter" idx="11"/>
          </p:nvPr>
        </p:nvSpPr>
        <p:spPr/>
        <p:txBody>
          <a:bodyPr/>
          <a:lstStyle/>
          <a:p>
            <a:r>
              <a:rPr lang="en-US"/>
              <a:t>Kelsey Pukelis, Natural Disasters, April 23, 2025</a:t>
            </a:r>
          </a:p>
        </p:txBody>
      </p:sp>
      <p:sp>
        <p:nvSpPr>
          <p:cNvPr id="8" name="Slide Number Placeholder 7">
            <a:extLst>
              <a:ext uri="{FF2B5EF4-FFF2-40B4-BE49-F238E27FC236}">
                <a16:creationId xmlns:a16="http://schemas.microsoft.com/office/drawing/2014/main" id="{0C1C4D77-ED3B-A097-2BF5-157391E774D8}"/>
              </a:ext>
            </a:extLst>
          </p:cNvPr>
          <p:cNvSpPr>
            <a:spLocks noGrp="1"/>
          </p:cNvSpPr>
          <p:nvPr>
            <p:ph type="sldNum" sz="quarter" idx="12"/>
          </p:nvPr>
        </p:nvSpPr>
        <p:spPr/>
        <p:txBody>
          <a:bodyPr/>
          <a:lstStyle/>
          <a:p>
            <a:fld id="{437CC54F-9176-4BBF-8596-A85065203230}" type="slidenum">
              <a:rPr lang="en-US" smtClean="0"/>
              <a:t>10</a:t>
            </a:fld>
            <a:endParaRPr lang="en-US"/>
          </a:p>
        </p:txBody>
      </p:sp>
    </p:spTree>
    <p:extLst>
      <p:ext uri="{BB962C8B-B14F-4D97-AF65-F5344CB8AC3E}">
        <p14:creationId xmlns:p14="http://schemas.microsoft.com/office/powerpoint/2010/main" val="372395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4409B-1050-70EA-FB50-76ECC3C964A5}"/>
              </a:ext>
            </a:extLst>
          </p:cNvPr>
          <p:cNvSpPr>
            <a:spLocks noGrp="1"/>
          </p:cNvSpPr>
          <p:nvPr>
            <p:ph type="title"/>
          </p:nvPr>
        </p:nvSpPr>
        <p:spPr/>
        <p:txBody>
          <a:bodyPr/>
          <a:lstStyle/>
          <a:p>
            <a:r>
              <a:rPr lang="en-US" dirty="0"/>
              <a:t>5 hypotheses for mortality effects of disasters </a:t>
            </a:r>
          </a:p>
        </p:txBody>
      </p:sp>
      <p:sp>
        <p:nvSpPr>
          <p:cNvPr id="3" name="Content Placeholder 2">
            <a:extLst>
              <a:ext uri="{FF2B5EF4-FFF2-40B4-BE49-F238E27FC236}">
                <a16:creationId xmlns:a16="http://schemas.microsoft.com/office/drawing/2014/main" id="{A5A4B2A3-E9AA-76B2-CA99-A229ACCE53F0}"/>
              </a:ext>
            </a:extLst>
          </p:cNvPr>
          <p:cNvSpPr>
            <a:spLocks noGrp="1"/>
          </p:cNvSpPr>
          <p:nvPr>
            <p:ph idx="1"/>
          </p:nvPr>
        </p:nvSpPr>
        <p:spPr>
          <a:xfrm>
            <a:off x="838200" y="1825624"/>
            <a:ext cx="10515600" cy="4782005"/>
          </a:xfrm>
        </p:spPr>
        <p:txBody>
          <a:bodyPr>
            <a:normAutofit fontScale="70000" lnSpcReduction="20000"/>
          </a:bodyPr>
          <a:lstStyle/>
          <a:p>
            <a:pPr marL="514350" indent="-514350">
              <a:buFont typeface="+mj-lt"/>
              <a:buAutoNum type="arabicPeriod"/>
            </a:pPr>
            <a:r>
              <a:rPr lang="en-US" b="1" dirty="0"/>
              <a:t>Economic disruption</a:t>
            </a:r>
          </a:p>
          <a:p>
            <a:pPr lvl="1"/>
            <a:r>
              <a:rPr lang="en-US" dirty="0"/>
              <a:t>job loss</a:t>
            </a:r>
          </a:p>
          <a:p>
            <a:pPr lvl="1"/>
            <a:r>
              <a:rPr lang="en-US" dirty="0"/>
              <a:t>health insurance</a:t>
            </a:r>
          </a:p>
          <a:p>
            <a:pPr lvl="1"/>
            <a:r>
              <a:rPr lang="en-US" dirty="0"/>
              <a:t>retirement savings drawn down to repair property damage</a:t>
            </a:r>
          </a:p>
          <a:p>
            <a:pPr marL="514350" indent="-514350">
              <a:buFont typeface="+mj-lt"/>
              <a:buAutoNum type="arabicPeriod"/>
            </a:pPr>
            <a:endParaRPr lang="en-US" b="1" dirty="0"/>
          </a:p>
          <a:p>
            <a:pPr marL="514350" indent="-514350">
              <a:buFont typeface="+mj-lt"/>
              <a:buAutoNum type="arabicPeriod"/>
            </a:pPr>
            <a:r>
              <a:rPr lang="en-US" b="1" dirty="0"/>
              <a:t>Social network </a:t>
            </a:r>
            <a:r>
              <a:rPr lang="en-US" dirty="0"/>
              <a:t>changes</a:t>
            </a:r>
            <a:r>
              <a:rPr lang="en-US" b="1" dirty="0"/>
              <a:t> </a:t>
            </a:r>
          </a:p>
          <a:p>
            <a:pPr lvl="1"/>
            <a:r>
              <a:rPr lang="en-US" dirty="0"/>
              <a:t>E.g. out-migration could reduce social support for older dependents</a:t>
            </a:r>
          </a:p>
          <a:p>
            <a:pPr marL="514350" indent="-514350">
              <a:buFont typeface="+mj-lt"/>
              <a:buAutoNum type="arabicPeriod"/>
            </a:pPr>
            <a:endParaRPr lang="en-US" b="1" dirty="0"/>
          </a:p>
          <a:p>
            <a:pPr marL="514350" indent="-514350">
              <a:buFont typeface="+mj-lt"/>
              <a:buAutoNum type="arabicPeriod"/>
            </a:pPr>
            <a:r>
              <a:rPr lang="en-US" b="1" dirty="0"/>
              <a:t>Fiscal adjustments by state/local gov’t</a:t>
            </a:r>
          </a:p>
          <a:p>
            <a:pPr lvl="1"/>
            <a:r>
              <a:rPr lang="en-US" dirty="0"/>
              <a:t>E.g. restructuring budgets for recovery might reduce healthcare</a:t>
            </a:r>
          </a:p>
          <a:p>
            <a:pPr marL="514350" indent="-514350">
              <a:buFont typeface="+mj-lt"/>
              <a:buAutoNum type="arabicPeriod"/>
            </a:pPr>
            <a:endParaRPr lang="en-US" b="1" dirty="0"/>
          </a:p>
          <a:p>
            <a:pPr marL="514350" indent="-514350">
              <a:buFont typeface="+mj-lt"/>
              <a:buAutoNum type="arabicPeriod"/>
            </a:pPr>
            <a:r>
              <a:rPr lang="en-US" b="1" dirty="0"/>
              <a:t>Natural environment </a:t>
            </a:r>
            <a:r>
              <a:rPr lang="en-US" dirty="0"/>
              <a:t>changes</a:t>
            </a:r>
          </a:p>
          <a:p>
            <a:pPr lvl="1"/>
            <a:r>
              <a:rPr lang="en-US" dirty="0"/>
              <a:t>E.g. flooding may expose populations to harmful chemicals</a:t>
            </a:r>
          </a:p>
          <a:p>
            <a:pPr marL="514350" indent="-514350">
              <a:buFont typeface="+mj-lt"/>
              <a:buAutoNum type="arabicPeriod"/>
            </a:pPr>
            <a:endParaRPr lang="en-US" b="1" dirty="0"/>
          </a:p>
          <a:p>
            <a:pPr marL="514350" indent="-514350">
              <a:buFont typeface="+mj-lt"/>
              <a:buAutoNum type="arabicPeriod"/>
            </a:pPr>
            <a:r>
              <a:rPr lang="en-US" b="1" dirty="0"/>
              <a:t>Physical &amp; mental stress </a:t>
            </a:r>
            <a:r>
              <a:rPr lang="en-US" dirty="0"/>
              <a:t>from experiencing TCs</a:t>
            </a:r>
          </a:p>
        </p:txBody>
      </p:sp>
      <p:sp>
        <p:nvSpPr>
          <p:cNvPr id="4" name="Footer Placeholder 3">
            <a:extLst>
              <a:ext uri="{FF2B5EF4-FFF2-40B4-BE49-F238E27FC236}">
                <a16:creationId xmlns:a16="http://schemas.microsoft.com/office/drawing/2014/main" id="{54D75798-B98E-9F39-018E-E6FDC5C4A24F}"/>
              </a:ext>
            </a:extLst>
          </p:cNvPr>
          <p:cNvSpPr>
            <a:spLocks noGrp="1"/>
          </p:cNvSpPr>
          <p:nvPr>
            <p:ph type="ftr" sz="quarter" idx="11"/>
          </p:nvPr>
        </p:nvSpPr>
        <p:spPr/>
        <p:txBody>
          <a:bodyPr/>
          <a:lstStyle/>
          <a:p>
            <a:r>
              <a:rPr lang="en-US"/>
              <a:t>Kelsey Pukelis, Natural Disasters, April 23, 2025</a:t>
            </a:r>
          </a:p>
        </p:txBody>
      </p:sp>
      <p:sp>
        <p:nvSpPr>
          <p:cNvPr id="5" name="Slide Number Placeholder 4">
            <a:extLst>
              <a:ext uri="{FF2B5EF4-FFF2-40B4-BE49-F238E27FC236}">
                <a16:creationId xmlns:a16="http://schemas.microsoft.com/office/drawing/2014/main" id="{66EE0BC6-52D6-CD97-E0B8-3ED5C6329417}"/>
              </a:ext>
            </a:extLst>
          </p:cNvPr>
          <p:cNvSpPr>
            <a:spLocks noGrp="1"/>
          </p:cNvSpPr>
          <p:nvPr>
            <p:ph type="sldNum" sz="quarter" idx="12"/>
          </p:nvPr>
        </p:nvSpPr>
        <p:spPr/>
        <p:txBody>
          <a:bodyPr/>
          <a:lstStyle/>
          <a:p>
            <a:fld id="{437CC54F-9176-4BBF-8596-A85065203230}" type="slidenum">
              <a:rPr lang="en-US" smtClean="0"/>
              <a:t>11</a:t>
            </a:fld>
            <a:endParaRPr lang="en-US"/>
          </a:p>
        </p:txBody>
      </p:sp>
      <p:sp>
        <p:nvSpPr>
          <p:cNvPr id="6" name="TextBox 5">
            <a:extLst>
              <a:ext uri="{FF2B5EF4-FFF2-40B4-BE49-F238E27FC236}">
                <a16:creationId xmlns:a16="http://schemas.microsoft.com/office/drawing/2014/main" id="{98C394F2-DDE0-50D1-E365-F689CDE0E455}"/>
              </a:ext>
            </a:extLst>
          </p:cNvPr>
          <p:cNvSpPr txBox="1"/>
          <p:nvPr/>
        </p:nvSpPr>
        <p:spPr>
          <a:xfrm>
            <a:off x="9247414" y="3121491"/>
            <a:ext cx="146957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i="1" dirty="0"/>
              <a:t>Anything </a:t>
            </a:r>
          </a:p>
          <a:p>
            <a:pPr algn="ctr"/>
            <a:r>
              <a:rPr lang="en-US" b="1" i="1" dirty="0"/>
              <a:t>else?</a:t>
            </a:r>
          </a:p>
        </p:txBody>
      </p:sp>
    </p:spTree>
    <p:extLst>
      <p:ext uri="{BB962C8B-B14F-4D97-AF65-F5344CB8AC3E}">
        <p14:creationId xmlns:p14="http://schemas.microsoft.com/office/powerpoint/2010/main" val="364771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67D6F-FCD8-5C28-6CF5-9F75B55BDF11}"/>
              </a:ext>
            </a:extLst>
          </p:cNvPr>
          <p:cNvSpPr>
            <a:spLocks noGrp="1"/>
          </p:cNvSpPr>
          <p:nvPr>
            <p:ph type="title"/>
          </p:nvPr>
        </p:nvSpPr>
        <p:spPr/>
        <p:txBody>
          <a:bodyPr/>
          <a:lstStyle/>
          <a:p>
            <a:r>
              <a:rPr lang="en-US" dirty="0"/>
              <a:t>Data &amp; methods</a:t>
            </a:r>
          </a:p>
        </p:txBody>
      </p:sp>
      <p:sp>
        <p:nvSpPr>
          <p:cNvPr id="3" name="Text Placeholder 2">
            <a:extLst>
              <a:ext uri="{FF2B5EF4-FFF2-40B4-BE49-F238E27FC236}">
                <a16:creationId xmlns:a16="http://schemas.microsoft.com/office/drawing/2014/main" id="{B19614CE-2F04-2902-040B-79047E89D1F9}"/>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9170125C-9538-97D1-2DAA-BC51B09E8698}"/>
              </a:ext>
            </a:extLst>
          </p:cNvPr>
          <p:cNvSpPr>
            <a:spLocks noGrp="1"/>
          </p:cNvSpPr>
          <p:nvPr>
            <p:ph type="ftr" sz="quarter" idx="11"/>
          </p:nvPr>
        </p:nvSpPr>
        <p:spPr/>
        <p:txBody>
          <a:bodyPr/>
          <a:lstStyle/>
          <a:p>
            <a:r>
              <a:rPr lang="en-US"/>
              <a:t>Kelsey Pukelis, Natural Disasters, April 23, 2025</a:t>
            </a:r>
          </a:p>
        </p:txBody>
      </p:sp>
      <p:sp>
        <p:nvSpPr>
          <p:cNvPr id="5" name="Slide Number Placeholder 4">
            <a:extLst>
              <a:ext uri="{FF2B5EF4-FFF2-40B4-BE49-F238E27FC236}">
                <a16:creationId xmlns:a16="http://schemas.microsoft.com/office/drawing/2014/main" id="{E7FDE385-6C16-B081-1648-0F9678096990}"/>
              </a:ext>
            </a:extLst>
          </p:cNvPr>
          <p:cNvSpPr>
            <a:spLocks noGrp="1"/>
          </p:cNvSpPr>
          <p:nvPr>
            <p:ph type="sldNum" sz="quarter" idx="12"/>
          </p:nvPr>
        </p:nvSpPr>
        <p:spPr/>
        <p:txBody>
          <a:bodyPr/>
          <a:lstStyle/>
          <a:p>
            <a:fld id="{437CC54F-9176-4BBF-8596-A85065203230}" type="slidenum">
              <a:rPr lang="en-US" smtClean="0"/>
              <a:t>12</a:t>
            </a:fld>
            <a:endParaRPr lang="en-US"/>
          </a:p>
        </p:txBody>
      </p:sp>
    </p:spTree>
    <p:extLst>
      <p:ext uri="{BB962C8B-B14F-4D97-AF65-F5344CB8AC3E}">
        <p14:creationId xmlns:p14="http://schemas.microsoft.com/office/powerpoint/2010/main" val="420221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8A13-3D3B-BCF3-FC39-A7853191A522}"/>
              </a:ext>
            </a:extLst>
          </p:cNvPr>
          <p:cNvSpPr>
            <a:spLocks noGrp="1"/>
          </p:cNvSpPr>
          <p:nvPr>
            <p:ph type="title"/>
          </p:nvPr>
        </p:nvSpPr>
        <p:spPr/>
        <p:txBody>
          <a:bodyPr/>
          <a:lstStyle/>
          <a:p>
            <a:r>
              <a:rPr lang="en-US" dirty="0"/>
              <a:t>Empirical strategy: high-level</a:t>
            </a:r>
          </a:p>
        </p:txBody>
      </p:sp>
      <p:sp>
        <p:nvSpPr>
          <p:cNvPr id="3" name="Content Placeholder 2">
            <a:extLst>
              <a:ext uri="{FF2B5EF4-FFF2-40B4-BE49-F238E27FC236}">
                <a16:creationId xmlns:a16="http://schemas.microsoft.com/office/drawing/2014/main" id="{59E51C50-B584-1C3E-BA2E-1187F7204B4D}"/>
              </a:ext>
            </a:extLst>
          </p:cNvPr>
          <p:cNvSpPr>
            <a:spLocks noGrp="1"/>
          </p:cNvSpPr>
          <p:nvPr>
            <p:ph idx="1"/>
          </p:nvPr>
        </p:nvSpPr>
        <p:spPr>
          <a:xfrm>
            <a:off x="838200" y="1825625"/>
            <a:ext cx="10515600" cy="4667250"/>
          </a:xfrm>
        </p:spPr>
        <p:txBody>
          <a:bodyPr>
            <a:normAutofit fontScale="77500" lnSpcReduction="20000"/>
          </a:bodyPr>
          <a:lstStyle/>
          <a:p>
            <a:r>
              <a:rPr lang="en-US" b="1" dirty="0"/>
              <a:t>Goal: </a:t>
            </a:r>
            <a:r>
              <a:rPr lang="en-US" dirty="0"/>
              <a:t>identify the long-run effects of disasters on mortality</a:t>
            </a:r>
            <a:endParaRPr lang="en-US" b="1" dirty="0"/>
          </a:p>
          <a:p>
            <a:endParaRPr lang="en-US" b="1" dirty="0"/>
          </a:p>
          <a:p>
            <a:r>
              <a:rPr lang="en-US" b="1" dirty="0"/>
              <a:t>Challenges</a:t>
            </a:r>
            <a:r>
              <a:rPr lang="en-US" dirty="0"/>
              <a:t>:</a:t>
            </a:r>
          </a:p>
          <a:p>
            <a:pPr lvl="1"/>
            <a:endParaRPr lang="en-US" dirty="0"/>
          </a:p>
          <a:p>
            <a:pPr lvl="1"/>
            <a:r>
              <a:rPr lang="en-US" dirty="0"/>
              <a:t>Observe only state-level, all-cause mortality</a:t>
            </a:r>
          </a:p>
          <a:p>
            <a:pPr lvl="1"/>
            <a:endParaRPr lang="en-US" dirty="0"/>
          </a:p>
          <a:p>
            <a:pPr lvl="1"/>
            <a:r>
              <a:rPr lang="en-US" dirty="0"/>
              <a:t>Effects may evolve </a:t>
            </a:r>
            <a:r>
              <a:rPr lang="en-US" i="1" dirty="0"/>
              <a:t>slowly over time</a:t>
            </a:r>
          </a:p>
          <a:p>
            <a:pPr lvl="1"/>
            <a:endParaRPr lang="en-US" dirty="0"/>
          </a:p>
          <a:p>
            <a:r>
              <a:rPr lang="en-US" b="1" dirty="0"/>
              <a:t>Solution</a:t>
            </a:r>
            <a:r>
              <a:rPr lang="en-US" dirty="0"/>
              <a:t>: Event study using random timing of disasters + </a:t>
            </a:r>
            <a:r>
              <a:rPr lang="en-US" i="1" dirty="0"/>
              <a:t>deconvolution</a:t>
            </a:r>
            <a:r>
              <a:rPr lang="en-US" dirty="0"/>
              <a:t> methods</a:t>
            </a:r>
          </a:p>
          <a:p>
            <a:pPr lvl="1"/>
            <a:endParaRPr lang="en-US" dirty="0"/>
          </a:p>
          <a:p>
            <a:pPr lvl="1"/>
            <a:r>
              <a:rPr lang="en-US" dirty="0"/>
              <a:t>output = input * impulse response</a:t>
            </a:r>
          </a:p>
          <a:p>
            <a:pPr lvl="1"/>
            <a:endParaRPr lang="en-US" dirty="0"/>
          </a:p>
          <a:p>
            <a:pPr lvl="1"/>
            <a:r>
              <a:rPr lang="en-US" dirty="0"/>
              <a:t>Deconvolution: extracts the “input” (effect of disaster) from a noisy “output” variable (mortality)</a:t>
            </a:r>
          </a:p>
          <a:p>
            <a:pPr lvl="1"/>
            <a:endParaRPr lang="en-US" dirty="0"/>
          </a:p>
          <a:p>
            <a:pPr lvl="1"/>
            <a:r>
              <a:rPr lang="en-US" dirty="0"/>
              <a:t>Accounts for overlapping effects from multiple successive events</a:t>
            </a:r>
          </a:p>
          <a:p>
            <a:pPr lvl="1"/>
            <a:endParaRPr lang="en-US" dirty="0"/>
          </a:p>
        </p:txBody>
      </p:sp>
      <p:sp>
        <p:nvSpPr>
          <p:cNvPr id="4" name="Footer Placeholder 3">
            <a:extLst>
              <a:ext uri="{FF2B5EF4-FFF2-40B4-BE49-F238E27FC236}">
                <a16:creationId xmlns:a16="http://schemas.microsoft.com/office/drawing/2014/main" id="{2C9A9F42-A5C1-9D14-1E57-4D6F0C9F8D4D}"/>
              </a:ext>
            </a:extLst>
          </p:cNvPr>
          <p:cNvSpPr>
            <a:spLocks noGrp="1"/>
          </p:cNvSpPr>
          <p:nvPr>
            <p:ph type="ftr" sz="quarter" idx="11"/>
          </p:nvPr>
        </p:nvSpPr>
        <p:spPr/>
        <p:txBody>
          <a:bodyPr/>
          <a:lstStyle/>
          <a:p>
            <a:r>
              <a:rPr lang="en-US"/>
              <a:t>Kelsey Pukelis, Natural Disasters, April 23, 2025</a:t>
            </a:r>
          </a:p>
        </p:txBody>
      </p:sp>
      <p:sp>
        <p:nvSpPr>
          <p:cNvPr id="5" name="Slide Number Placeholder 4">
            <a:extLst>
              <a:ext uri="{FF2B5EF4-FFF2-40B4-BE49-F238E27FC236}">
                <a16:creationId xmlns:a16="http://schemas.microsoft.com/office/drawing/2014/main" id="{BF261D19-01EB-7E41-3EDE-99EDAF1E5175}"/>
              </a:ext>
            </a:extLst>
          </p:cNvPr>
          <p:cNvSpPr>
            <a:spLocks noGrp="1"/>
          </p:cNvSpPr>
          <p:nvPr>
            <p:ph type="sldNum" sz="quarter" idx="12"/>
          </p:nvPr>
        </p:nvSpPr>
        <p:spPr/>
        <p:txBody>
          <a:bodyPr/>
          <a:lstStyle/>
          <a:p>
            <a:fld id="{437CC54F-9176-4BBF-8596-A85065203230}" type="slidenum">
              <a:rPr lang="en-US" smtClean="0"/>
              <a:t>13</a:t>
            </a:fld>
            <a:endParaRPr lang="en-US"/>
          </a:p>
        </p:txBody>
      </p:sp>
    </p:spTree>
    <p:extLst>
      <p:ext uri="{BB962C8B-B14F-4D97-AF65-F5344CB8AC3E}">
        <p14:creationId xmlns:p14="http://schemas.microsoft.com/office/powerpoint/2010/main" val="183786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31E60-832B-2CA5-F49B-C530DD206504}"/>
              </a:ext>
            </a:extLst>
          </p:cNvPr>
          <p:cNvSpPr>
            <a:spLocks noGrp="1"/>
          </p:cNvSpPr>
          <p:nvPr>
            <p:ph type="title"/>
          </p:nvPr>
        </p:nvSpPr>
        <p:spPr/>
        <p:txBody>
          <a:bodyPr/>
          <a:lstStyle/>
          <a:p>
            <a:r>
              <a:rPr lang="en-US" dirty="0"/>
              <a:t>Conceptual model of indirect mortality effects</a:t>
            </a:r>
          </a:p>
        </p:txBody>
      </p:sp>
      <p:pic>
        <p:nvPicPr>
          <p:cNvPr id="5" name="Content Placeholder 4">
            <a:extLst>
              <a:ext uri="{FF2B5EF4-FFF2-40B4-BE49-F238E27FC236}">
                <a16:creationId xmlns:a16="http://schemas.microsoft.com/office/drawing/2014/main" id="{FCB2942D-64D6-45E0-D10B-78314843CA48}"/>
              </a:ext>
            </a:extLst>
          </p:cNvPr>
          <p:cNvPicPr>
            <a:picLocks noGrp="1" noChangeAspect="1"/>
          </p:cNvPicPr>
          <p:nvPr>
            <p:ph idx="1"/>
          </p:nvPr>
        </p:nvPicPr>
        <p:blipFill>
          <a:blip r:embed="rId2"/>
          <a:stretch>
            <a:fillRect/>
          </a:stretch>
        </p:blipFill>
        <p:spPr>
          <a:xfrm>
            <a:off x="1065364" y="1314155"/>
            <a:ext cx="10288436" cy="2114845"/>
          </a:xfrm>
        </p:spPr>
      </p:pic>
      <p:sp>
        <p:nvSpPr>
          <p:cNvPr id="7" name="Left Brace 6">
            <a:extLst>
              <a:ext uri="{FF2B5EF4-FFF2-40B4-BE49-F238E27FC236}">
                <a16:creationId xmlns:a16="http://schemas.microsoft.com/office/drawing/2014/main" id="{7F24B202-E043-CA98-0485-6C83125E4B27}"/>
              </a:ext>
            </a:extLst>
          </p:cNvPr>
          <p:cNvSpPr/>
          <p:nvPr/>
        </p:nvSpPr>
        <p:spPr>
          <a:xfrm rot="16200000">
            <a:off x="3142048" y="889177"/>
            <a:ext cx="149836" cy="392926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08AEA34-1D5C-F06B-6463-D7F13FE2BED3}"/>
              </a:ext>
            </a:extLst>
          </p:cNvPr>
          <p:cNvSpPr txBox="1"/>
          <p:nvPr/>
        </p:nvSpPr>
        <p:spPr>
          <a:xfrm>
            <a:off x="1065364" y="2960872"/>
            <a:ext cx="4161182" cy="646331"/>
          </a:xfrm>
          <a:prstGeom prst="rect">
            <a:avLst/>
          </a:prstGeom>
          <a:noFill/>
        </p:spPr>
        <p:txBody>
          <a:bodyPr wrap="square" rtlCol="0">
            <a:spAutoFit/>
          </a:bodyPr>
          <a:lstStyle/>
          <a:p>
            <a:pPr algn="ctr"/>
            <a:r>
              <a:rPr lang="en-US" dirty="0"/>
              <a:t>Full mortality impact of a disaster z over the following 240 months</a:t>
            </a:r>
          </a:p>
        </p:txBody>
      </p:sp>
      <p:sp>
        <p:nvSpPr>
          <p:cNvPr id="3" name="Footer Placeholder 2">
            <a:extLst>
              <a:ext uri="{FF2B5EF4-FFF2-40B4-BE49-F238E27FC236}">
                <a16:creationId xmlns:a16="http://schemas.microsoft.com/office/drawing/2014/main" id="{4216E5F8-C850-A973-E4D4-4876028D05F4}"/>
              </a:ext>
            </a:extLst>
          </p:cNvPr>
          <p:cNvSpPr>
            <a:spLocks noGrp="1"/>
          </p:cNvSpPr>
          <p:nvPr>
            <p:ph type="ftr" sz="quarter" idx="11"/>
          </p:nvPr>
        </p:nvSpPr>
        <p:spPr/>
        <p:txBody>
          <a:bodyPr/>
          <a:lstStyle/>
          <a:p>
            <a:r>
              <a:rPr lang="en-US"/>
              <a:t>Kelsey Pukelis, Natural Disasters, April 23, 2025</a:t>
            </a:r>
            <a:endParaRPr lang="en-US" dirty="0"/>
          </a:p>
        </p:txBody>
      </p:sp>
      <p:sp>
        <p:nvSpPr>
          <p:cNvPr id="4" name="Slide Number Placeholder 3">
            <a:extLst>
              <a:ext uri="{FF2B5EF4-FFF2-40B4-BE49-F238E27FC236}">
                <a16:creationId xmlns:a16="http://schemas.microsoft.com/office/drawing/2014/main" id="{276B188A-758E-EF11-BEA9-F1824741567D}"/>
              </a:ext>
            </a:extLst>
          </p:cNvPr>
          <p:cNvSpPr>
            <a:spLocks noGrp="1"/>
          </p:cNvSpPr>
          <p:nvPr>
            <p:ph type="sldNum" sz="quarter" idx="12"/>
          </p:nvPr>
        </p:nvSpPr>
        <p:spPr/>
        <p:txBody>
          <a:bodyPr/>
          <a:lstStyle/>
          <a:p>
            <a:fld id="{437CC54F-9176-4BBF-8596-A85065203230}" type="slidenum">
              <a:rPr lang="en-US" smtClean="0"/>
              <a:t>14</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9C0485B-6DA2-1CDC-D1EF-0A339B5E1CDB}"/>
                  </a:ext>
                </a:extLst>
              </p:cNvPr>
              <p:cNvSpPr txBox="1"/>
              <p:nvPr/>
            </p:nvSpPr>
            <p:spPr>
              <a:xfrm>
                <a:off x="1119116" y="3822021"/>
                <a:ext cx="10234684" cy="3053528"/>
              </a:xfrm>
              <a:prstGeom prst="rect">
                <a:avLst/>
              </a:prstGeom>
              <a:solidFill>
                <a:schemeClr val="bg1"/>
              </a:solid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𝑦</m:t>
                    </m:r>
                  </m:oMath>
                </a14:m>
                <a:r>
                  <a:rPr lang="en-US" sz="2400" dirty="0"/>
                  <a:t> = mortality </a:t>
                </a:r>
              </a:p>
              <a:p>
                <a:pPr marL="285750"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𝑧</m:t>
                    </m:r>
                  </m:oMath>
                </a14:m>
                <a:r>
                  <a:rPr lang="en-US" sz="2400" dirty="0"/>
                  <a:t> = disaster (an exogenous treatment)</a:t>
                </a:r>
              </a:p>
              <a:p>
                <a:pPr marL="285750"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𝑙</m:t>
                    </m:r>
                  </m:oMath>
                </a14:m>
                <a:r>
                  <a:rPr lang="en-US" sz="2400" dirty="0"/>
                  <a:t> = relative time after a disaster event</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𝑙</m:t>
                    </m:r>
                    <m:r>
                      <a:rPr lang="en-US" sz="2400" b="0" i="1" smtClean="0">
                        <a:latin typeface="Cambria Math" panose="02040503050406030204" pitchFamily="18" charset="0"/>
                      </a:rPr>
                      <m:t>=0</m:t>
                    </m:r>
                  </m:oMath>
                </a14:m>
                <a:r>
                  <a:rPr lang="en-US" sz="2400" dirty="0"/>
                  <a:t> : corresponds to the immediate, direct effect</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𝑙</m:t>
                    </m:r>
                    <m:r>
                      <a:rPr lang="en-US" sz="2400" b="0" i="1" smtClean="0">
                        <a:latin typeface="Cambria Math" panose="02040503050406030204" pitchFamily="18" charset="0"/>
                      </a:rPr>
                      <m:t>&gt;0</m:t>
                    </m:r>
                  </m:oMath>
                </a14:m>
                <a:r>
                  <a:rPr lang="en-US" sz="2400" dirty="0"/>
                  <a:t> : possible delayed effects</a:t>
                </a:r>
              </a:p>
              <a:p>
                <a:pPr marL="285750"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𝑘</m:t>
                    </m:r>
                  </m:oMath>
                </a14:m>
                <a:r>
                  <a:rPr lang="en-US" sz="2400" dirty="0"/>
                  <a:t> indexes all possible factors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𝑘</m:t>
                        </m:r>
                      </m:sup>
                    </m:sSup>
                  </m:oMath>
                </a14:m>
                <a:r>
                  <a:rPr lang="en-US" sz="2400" dirty="0"/>
                  <a:t> that could link disasters to mortality</a:t>
                </a:r>
              </a:p>
              <a:p>
                <a:pPr marL="742950" lvl="1" indent="-285750">
                  <a:buFont typeface="Arial" panose="020B0604020202020204" pitchFamily="34" charset="0"/>
                  <a:buChar char="•"/>
                </a:pPr>
                <a:r>
                  <a:rPr lang="en-US" sz="2400" dirty="0"/>
                  <a:t>E.g. stress, gov’t responses, environmental changes, etc.</a:t>
                </a:r>
              </a:p>
              <a:p>
                <a:pPr marL="742950" lvl="1" indent="-285750">
                  <a:buFont typeface="Arial" panose="020B0604020202020204" pitchFamily="34" charset="0"/>
                  <a:buChar char="•"/>
                </a:pPr>
                <a:r>
                  <a:rPr lang="en-US" sz="2400" dirty="0"/>
                  <a:t>Observing </a:t>
                </a:r>
                <a14:m>
                  <m:oMath xmlns:m="http://schemas.openxmlformats.org/officeDocument/2006/math">
                    <m:r>
                      <a:rPr lang="en-US" sz="2400" b="0" i="1" smtClean="0">
                        <a:latin typeface="Cambria Math" panose="02040503050406030204" pitchFamily="18" charset="0"/>
                      </a:rPr>
                      <m:t>𝑥</m:t>
                    </m:r>
                  </m:oMath>
                </a14:m>
                <a:r>
                  <a:rPr lang="en-US" sz="2400" dirty="0"/>
                  <a:t>’s is not necessary for identifying the LHS</a:t>
                </a:r>
              </a:p>
            </p:txBody>
          </p:sp>
        </mc:Choice>
        <mc:Fallback xmlns="">
          <p:sp>
            <p:nvSpPr>
              <p:cNvPr id="6" name="TextBox 5">
                <a:extLst>
                  <a:ext uri="{FF2B5EF4-FFF2-40B4-BE49-F238E27FC236}">
                    <a16:creationId xmlns:a16="http://schemas.microsoft.com/office/drawing/2014/main" id="{A9C0485B-6DA2-1CDC-D1EF-0A339B5E1CDB}"/>
                  </a:ext>
                </a:extLst>
              </p:cNvPr>
              <p:cNvSpPr txBox="1">
                <a:spLocks noRot="1" noChangeAspect="1" noMove="1" noResize="1" noEditPoints="1" noAdjustHandles="1" noChangeArrowheads="1" noChangeShapeType="1" noTextEdit="1"/>
              </p:cNvSpPr>
              <p:nvPr/>
            </p:nvSpPr>
            <p:spPr>
              <a:xfrm>
                <a:off x="1119116" y="3822021"/>
                <a:ext cx="10234684" cy="3053528"/>
              </a:xfrm>
              <a:prstGeom prst="rect">
                <a:avLst/>
              </a:prstGeom>
              <a:blipFill>
                <a:blip r:embed="rId3"/>
                <a:stretch>
                  <a:fillRect l="-834" t="-1597" b="-3792"/>
                </a:stretch>
              </a:blipFill>
            </p:spPr>
            <p:txBody>
              <a:bodyPr/>
              <a:lstStyle/>
              <a:p>
                <a:r>
                  <a:rPr lang="en-US">
                    <a:noFill/>
                  </a:rPr>
                  <a:t> </a:t>
                </a:r>
              </a:p>
            </p:txBody>
          </p:sp>
        </mc:Fallback>
      </mc:AlternateContent>
    </p:spTree>
    <p:extLst>
      <p:ext uri="{BB962C8B-B14F-4D97-AF65-F5344CB8AC3E}">
        <p14:creationId xmlns:p14="http://schemas.microsoft.com/office/powerpoint/2010/main" val="9569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16B3-DDA7-6461-7E8A-D0B2653A58EF}"/>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2AC77997-DAF2-06F9-F626-30C8052A90E9}"/>
              </a:ext>
            </a:extLst>
          </p:cNvPr>
          <p:cNvSpPr>
            <a:spLocks noGrp="1"/>
          </p:cNvSpPr>
          <p:nvPr>
            <p:ph idx="1"/>
          </p:nvPr>
        </p:nvSpPr>
        <p:spPr>
          <a:xfrm>
            <a:off x="838200" y="1825625"/>
            <a:ext cx="7073348" cy="4351338"/>
          </a:xfrm>
        </p:spPr>
        <p:txBody>
          <a:bodyPr>
            <a:normAutofit fontScale="85000" lnSpcReduction="10000"/>
          </a:bodyPr>
          <a:lstStyle/>
          <a:p>
            <a:r>
              <a:rPr lang="en-US" b="1" dirty="0"/>
              <a:t>Time period: </a:t>
            </a:r>
            <a:r>
              <a:rPr lang="en-US" dirty="0"/>
              <a:t>1930-2015</a:t>
            </a:r>
            <a:endParaRPr lang="en-US" b="1" dirty="0"/>
          </a:p>
          <a:p>
            <a:r>
              <a:rPr lang="en-US" b="1" dirty="0"/>
              <a:t>Storm list:  </a:t>
            </a:r>
            <a:r>
              <a:rPr lang="en-US" dirty="0"/>
              <a:t>International Best Track Archive for Climate Stewardship (</a:t>
            </a:r>
            <a:r>
              <a:rPr lang="en-US" dirty="0" err="1"/>
              <a:t>IBTrACS</a:t>
            </a:r>
            <a:r>
              <a:rPr lang="en-US" dirty="0"/>
              <a:t>) database</a:t>
            </a:r>
          </a:p>
          <a:p>
            <a:r>
              <a:rPr lang="en-US" b="1" dirty="0"/>
              <a:t>Storm severity</a:t>
            </a:r>
            <a:r>
              <a:rPr lang="en-US" dirty="0"/>
              <a:t>: hyper-local maximum wind speed</a:t>
            </a:r>
          </a:p>
          <a:p>
            <a:pPr lvl="1"/>
            <a:r>
              <a:rPr lang="en-US" dirty="0"/>
              <a:t>From Limited Information Cyclone Reconstruction &amp; Integration for Climate &amp; Economics (LICRICE) model</a:t>
            </a:r>
          </a:p>
          <a:p>
            <a:pPr lvl="1"/>
            <a:r>
              <a:rPr lang="en-US" dirty="0"/>
              <a:t>Proxy for storm severity</a:t>
            </a:r>
          </a:p>
          <a:p>
            <a:r>
              <a:rPr lang="en-US" b="1" dirty="0"/>
              <a:t>Mortality, state-month level</a:t>
            </a:r>
            <a:r>
              <a:rPr lang="en-US" dirty="0"/>
              <a:t>: CDC Multiple Cause of Death (MCOD) files &amp; Underlying Cause of Death database</a:t>
            </a:r>
          </a:p>
          <a:p>
            <a:r>
              <a:rPr lang="en-US" b="1" dirty="0"/>
              <a:t>Disaster-specific mortality</a:t>
            </a:r>
            <a:r>
              <a:rPr lang="en-US" dirty="0"/>
              <a:t>: NOAA National Hurricane Center &amp; National Weather Service</a:t>
            </a:r>
          </a:p>
        </p:txBody>
      </p:sp>
      <p:pic>
        <p:nvPicPr>
          <p:cNvPr id="5" name="Picture 4">
            <a:extLst>
              <a:ext uri="{FF2B5EF4-FFF2-40B4-BE49-F238E27FC236}">
                <a16:creationId xmlns:a16="http://schemas.microsoft.com/office/drawing/2014/main" id="{ECBC165E-1A67-513E-FE97-524689CB8FBB}"/>
              </a:ext>
            </a:extLst>
          </p:cNvPr>
          <p:cNvPicPr>
            <a:picLocks noChangeAspect="1"/>
          </p:cNvPicPr>
          <p:nvPr/>
        </p:nvPicPr>
        <p:blipFill>
          <a:blip r:embed="rId2"/>
          <a:srcRect l="9757"/>
          <a:stretch/>
        </p:blipFill>
        <p:spPr>
          <a:xfrm>
            <a:off x="7798906" y="1454949"/>
            <a:ext cx="4074874" cy="3372321"/>
          </a:xfrm>
          <a:prstGeom prst="rect">
            <a:avLst/>
          </a:prstGeom>
        </p:spPr>
      </p:pic>
      <p:sp>
        <p:nvSpPr>
          <p:cNvPr id="6" name="Rectangle 5">
            <a:extLst>
              <a:ext uri="{FF2B5EF4-FFF2-40B4-BE49-F238E27FC236}">
                <a16:creationId xmlns:a16="http://schemas.microsoft.com/office/drawing/2014/main" id="{7F2371A6-A52F-CA7B-9503-E9DD7EE03FF8}"/>
              </a:ext>
            </a:extLst>
          </p:cNvPr>
          <p:cNvSpPr/>
          <p:nvPr/>
        </p:nvSpPr>
        <p:spPr>
          <a:xfrm>
            <a:off x="11344692" y="1454949"/>
            <a:ext cx="736979" cy="28592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et Information 6">
            <a:hlinkClick r:id="rId3" action="ppaction://hlinksldjump" highlightClick="1"/>
            <a:extLst>
              <a:ext uri="{FF2B5EF4-FFF2-40B4-BE49-F238E27FC236}">
                <a16:creationId xmlns:a16="http://schemas.microsoft.com/office/drawing/2014/main" id="{B3F52656-836B-D9FD-13B8-4D1E8D3DD164}"/>
              </a:ext>
            </a:extLst>
          </p:cNvPr>
          <p:cNvSpPr/>
          <p:nvPr/>
        </p:nvSpPr>
        <p:spPr>
          <a:xfrm>
            <a:off x="4545387" y="3843701"/>
            <a:ext cx="292438" cy="315185"/>
          </a:xfrm>
          <a:prstGeom prst="actionButtonInform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DFF8B4F5-CF41-843E-5B0B-9A407B08295D}"/>
              </a:ext>
            </a:extLst>
          </p:cNvPr>
          <p:cNvSpPr>
            <a:spLocks noGrp="1"/>
          </p:cNvSpPr>
          <p:nvPr>
            <p:ph type="ftr" sz="quarter" idx="11"/>
          </p:nvPr>
        </p:nvSpPr>
        <p:spPr/>
        <p:txBody>
          <a:bodyPr/>
          <a:lstStyle/>
          <a:p>
            <a:r>
              <a:rPr lang="en-US"/>
              <a:t>Kelsey Pukelis, Natural Disasters, April 23, 2025</a:t>
            </a:r>
          </a:p>
        </p:txBody>
      </p:sp>
      <p:sp>
        <p:nvSpPr>
          <p:cNvPr id="8" name="Slide Number Placeholder 7">
            <a:extLst>
              <a:ext uri="{FF2B5EF4-FFF2-40B4-BE49-F238E27FC236}">
                <a16:creationId xmlns:a16="http://schemas.microsoft.com/office/drawing/2014/main" id="{345E8993-6ECA-0B03-8BA2-3E60F0E1E2B0}"/>
              </a:ext>
            </a:extLst>
          </p:cNvPr>
          <p:cNvSpPr>
            <a:spLocks noGrp="1"/>
          </p:cNvSpPr>
          <p:nvPr>
            <p:ph type="sldNum" sz="quarter" idx="12"/>
          </p:nvPr>
        </p:nvSpPr>
        <p:spPr/>
        <p:txBody>
          <a:bodyPr/>
          <a:lstStyle/>
          <a:p>
            <a:fld id="{437CC54F-9176-4BBF-8596-A85065203230}" type="slidenum">
              <a:rPr lang="en-US" smtClean="0"/>
              <a:t>15</a:t>
            </a:fld>
            <a:endParaRPr lang="en-US"/>
          </a:p>
        </p:txBody>
      </p:sp>
    </p:spTree>
    <p:extLst>
      <p:ext uri="{BB962C8B-B14F-4D97-AF65-F5344CB8AC3E}">
        <p14:creationId xmlns:p14="http://schemas.microsoft.com/office/powerpoint/2010/main" val="354501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FC6137E9-CD5F-2EAC-6F08-453E6D307956}"/>
              </a:ext>
            </a:extLst>
          </p:cNvPr>
          <p:cNvSpPr>
            <a:spLocks noGrp="1"/>
          </p:cNvSpPr>
          <p:nvPr>
            <p:ph type="ftr" sz="quarter" idx="11"/>
          </p:nvPr>
        </p:nvSpPr>
        <p:spPr/>
        <p:txBody>
          <a:bodyPr/>
          <a:lstStyle/>
          <a:p>
            <a:r>
              <a:rPr lang="en-US"/>
              <a:t>Kelsey Pukelis, Natural Disasters, April 23, 2025</a:t>
            </a:r>
            <a:endParaRPr lang="en-US" dirty="0"/>
          </a:p>
        </p:txBody>
      </p:sp>
      <p:sp>
        <p:nvSpPr>
          <p:cNvPr id="2" name="Title 1">
            <a:extLst>
              <a:ext uri="{FF2B5EF4-FFF2-40B4-BE49-F238E27FC236}">
                <a16:creationId xmlns:a16="http://schemas.microsoft.com/office/drawing/2014/main" id="{B6C8D46E-10EB-6211-349C-F82B5707217B}"/>
              </a:ext>
            </a:extLst>
          </p:cNvPr>
          <p:cNvSpPr>
            <a:spLocks noGrp="1"/>
          </p:cNvSpPr>
          <p:nvPr>
            <p:ph type="title"/>
          </p:nvPr>
        </p:nvSpPr>
        <p:spPr/>
        <p:txBody>
          <a:bodyPr/>
          <a:lstStyle/>
          <a:p>
            <a:r>
              <a:rPr lang="en-US"/>
              <a:t>Intuition for deconvolution methods</a:t>
            </a:r>
          </a:p>
        </p:txBody>
      </p:sp>
      <p:pic>
        <p:nvPicPr>
          <p:cNvPr id="5" name="Content Placeholder 4">
            <a:extLst>
              <a:ext uri="{FF2B5EF4-FFF2-40B4-BE49-F238E27FC236}">
                <a16:creationId xmlns:a16="http://schemas.microsoft.com/office/drawing/2014/main" id="{40EBEF65-BA50-9BEA-2397-16802FF96FF8}"/>
              </a:ext>
            </a:extLst>
          </p:cNvPr>
          <p:cNvPicPr>
            <a:picLocks noGrp="1" noChangeAspect="1"/>
          </p:cNvPicPr>
          <p:nvPr>
            <p:ph idx="1"/>
          </p:nvPr>
        </p:nvPicPr>
        <p:blipFill>
          <a:blip r:embed="rId2"/>
          <a:stretch>
            <a:fillRect/>
          </a:stretch>
        </p:blipFill>
        <p:spPr>
          <a:xfrm>
            <a:off x="1325123" y="1896097"/>
            <a:ext cx="8847803" cy="4864334"/>
          </a:xfrm>
        </p:spPr>
      </p:pic>
      <p:sp>
        <p:nvSpPr>
          <p:cNvPr id="6" name="Content Placeholder 2">
            <a:extLst>
              <a:ext uri="{FF2B5EF4-FFF2-40B4-BE49-F238E27FC236}">
                <a16:creationId xmlns:a16="http://schemas.microsoft.com/office/drawing/2014/main" id="{798EF1B6-C1B1-050E-B0FC-5804F4122A01}"/>
              </a:ext>
            </a:extLst>
          </p:cNvPr>
          <p:cNvSpPr txBox="1">
            <a:spLocks/>
          </p:cNvSpPr>
          <p:nvPr/>
        </p:nvSpPr>
        <p:spPr>
          <a:xfrm>
            <a:off x="838200" y="140155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Use deconvolution to recover the characteristic impulse-response function for a TC impulse</a:t>
            </a:r>
          </a:p>
        </p:txBody>
      </p:sp>
      <p:sp>
        <p:nvSpPr>
          <p:cNvPr id="3" name="TextBox 2">
            <a:extLst>
              <a:ext uri="{FF2B5EF4-FFF2-40B4-BE49-F238E27FC236}">
                <a16:creationId xmlns:a16="http://schemas.microsoft.com/office/drawing/2014/main" id="{8C865B1F-214A-7B56-2714-2E215635F5B2}"/>
              </a:ext>
            </a:extLst>
          </p:cNvPr>
          <p:cNvSpPr txBox="1"/>
          <p:nvPr/>
        </p:nvSpPr>
        <p:spPr>
          <a:xfrm>
            <a:off x="10028677" y="6439181"/>
            <a:ext cx="1676400" cy="369332"/>
          </a:xfrm>
          <a:prstGeom prst="rect">
            <a:avLst/>
          </a:prstGeom>
          <a:noFill/>
        </p:spPr>
        <p:txBody>
          <a:bodyPr wrap="square" rtlCol="0">
            <a:spAutoFit/>
          </a:bodyPr>
          <a:lstStyle/>
          <a:p>
            <a:r>
              <a:rPr lang="en-US" dirty="0"/>
              <a:t>Assumptions:</a:t>
            </a:r>
          </a:p>
        </p:txBody>
      </p:sp>
      <p:sp>
        <p:nvSpPr>
          <p:cNvPr id="4" name="Action Button: Get Information 3">
            <a:hlinkClick r:id="rId3" action="ppaction://hlinksldjump" highlightClick="1"/>
            <a:extLst>
              <a:ext uri="{FF2B5EF4-FFF2-40B4-BE49-F238E27FC236}">
                <a16:creationId xmlns:a16="http://schemas.microsoft.com/office/drawing/2014/main" id="{23CC8C2F-E559-F84C-C536-C8D6105E7A89}"/>
              </a:ext>
            </a:extLst>
          </p:cNvPr>
          <p:cNvSpPr/>
          <p:nvPr/>
        </p:nvSpPr>
        <p:spPr>
          <a:xfrm>
            <a:off x="11569148" y="6347791"/>
            <a:ext cx="457200" cy="412640"/>
          </a:xfrm>
          <a:prstGeom prst="actionButtonInform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CC4AE124-A595-1CCF-579E-415D0AE42FBC}"/>
              </a:ext>
            </a:extLst>
          </p:cNvPr>
          <p:cNvSpPr>
            <a:spLocks noGrp="1"/>
          </p:cNvSpPr>
          <p:nvPr>
            <p:ph type="sldNum" sz="quarter" idx="12"/>
          </p:nvPr>
        </p:nvSpPr>
        <p:spPr/>
        <p:txBody>
          <a:bodyPr/>
          <a:lstStyle/>
          <a:p>
            <a:fld id="{437CC54F-9176-4BBF-8596-A85065203230}" type="slidenum">
              <a:rPr lang="en-US" smtClean="0"/>
              <a:t>16</a:t>
            </a:fld>
            <a:endParaRPr lang="en-US"/>
          </a:p>
        </p:txBody>
      </p:sp>
    </p:spTree>
    <p:extLst>
      <p:ext uri="{BB962C8B-B14F-4D97-AF65-F5344CB8AC3E}">
        <p14:creationId xmlns:p14="http://schemas.microsoft.com/office/powerpoint/2010/main" val="867510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3BC193C-9542-DAEE-7C23-053860A8F9C4}"/>
              </a:ext>
            </a:extLst>
          </p:cNvPr>
          <p:cNvSpPr>
            <a:spLocks noGrp="1"/>
          </p:cNvSpPr>
          <p:nvPr>
            <p:ph type="ftr" sz="quarter" idx="11"/>
          </p:nvPr>
        </p:nvSpPr>
        <p:spPr/>
        <p:txBody>
          <a:bodyPr/>
          <a:lstStyle/>
          <a:p>
            <a:r>
              <a:rPr lang="en-US"/>
              <a:t>Kelsey Pukelis, Natural Disasters, April 23, 2025</a:t>
            </a:r>
            <a:endParaRPr lang="en-US" dirty="0"/>
          </a:p>
        </p:txBody>
      </p:sp>
      <p:sp>
        <p:nvSpPr>
          <p:cNvPr id="2" name="Title 1">
            <a:extLst>
              <a:ext uri="{FF2B5EF4-FFF2-40B4-BE49-F238E27FC236}">
                <a16:creationId xmlns:a16="http://schemas.microsoft.com/office/drawing/2014/main" id="{0D0C7170-E0D3-8172-BF97-815FD4A71A71}"/>
              </a:ext>
            </a:extLst>
          </p:cNvPr>
          <p:cNvSpPr>
            <a:spLocks noGrp="1"/>
          </p:cNvSpPr>
          <p:nvPr>
            <p:ph type="title"/>
          </p:nvPr>
        </p:nvSpPr>
        <p:spPr/>
        <p:txBody>
          <a:bodyPr/>
          <a:lstStyle/>
          <a:p>
            <a:r>
              <a:rPr lang="en-US" dirty="0"/>
              <a:t>Application of deconvolution methods</a:t>
            </a:r>
          </a:p>
        </p:txBody>
      </p:sp>
      <p:pic>
        <p:nvPicPr>
          <p:cNvPr id="5" name="Content Placeholder 4">
            <a:extLst>
              <a:ext uri="{FF2B5EF4-FFF2-40B4-BE49-F238E27FC236}">
                <a16:creationId xmlns:a16="http://schemas.microsoft.com/office/drawing/2014/main" id="{60B1758C-9CA9-D499-3044-E825C1C189C2}"/>
              </a:ext>
            </a:extLst>
          </p:cNvPr>
          <p:cNvPicPr>
            <a:picLocks noGrp="1" noChangeAspect="1"/>
          </p:cNvPicPr>
          <p:nvPr>
            <p:ph idx="1"/>
          </p:nvPr>
        </p:nvPicPr>
        <p:blipFill>
          <a:blip r:embed="rId2"/>
          <a:srcRect t="1449"/>
          <a:stretch/>
        </p:blipFill>
        <p:spPr>
          <a:xfrm>
            <a:off x="870182" y="1364978"/>
            <a:ext cx="6876422" cy="5408191"/>
          </a:xfrm>
        </p:spPr>
      </p:pic>
      <p:sp>
        <p:nvSpPr>
          <p:cNvPr id="6" name="TextBox 5">
            <a:extLst>
              <a:ext uri="{FF2B5EF4-FFF2-40B4-BE49-F238E27FC236}">
                <a16:creationId xmlns:a16="http://schemas.microsoft.com/office/drawing/2014/main" id="{112F8225-A6E1-D269-7F1E-786A81167582}"/>
              </a:ext>
            </a:extLst>
          </p:cNvPr>
          <p:cNvSpPr txBox="1"/>
          <p:nvPr/>
        </p:nvSpPr>
        <p:spPr>
          <a:xfrm>
            <a:off x="8676614" y="2170789"/>
            <a:ext cx="2238233" cy="369332"/>
          </a:xfrm>
          <a:prstGeom prst="rect">
            <a:avLst/>
          </a:prstGeom>
          <a:noFill/>
        </p:spPr>
        <p:txBody>
          <a:bodyPr wrap="square" rtlCol="0">
            <a:spAutoFit/>
          </a:bodyPr>
          <a:lstStyle/>
          <a:p>
            <a:r>
              <a:rPr lang="en-US" dirty="0"/>
              <a:t>Series of “impulses”</a:t>
            </a:r>
          </a:p>
        </p:txBody>
      </p:sp>
      <p:sp>
        <p:nvSpPr>
          <p:cNvPr id="7" name="TextBox 6">
            <a:extLst>
              <a:ext uri="{FF2B5EF4-FFF2-40B4-BE49-F238E27FC236}">
                <a16:creationId xmlns:a16="http://schemas.microsoft.com/office/drawing/2014/main" id="{01000E8F-73DF-035C-73C2-C5BCE027BED2}"/>
              </a:ext>
            </a:extLst>
          </p:cNvPr>
          <p:cNvSpPr txBox="1"/>
          <p:nvPr/>
        </p:nvSpPr>
        <p:spPr>
          <a:xfrm>
            <a:off x="8676613" y="4404472"/>
            <a:ext cx="2238233" cy="1200329"/>
          </a:xfrm>
          <a:prstGeom prst="rect">
            <a:avLst/>
          </a:prstGeom>
          <a:noFill/>
        </p:spPr>
        <p:txBody>
          <a:bodyPr wrap="square" rtlCol="0">
            <a:spAutoFit/>
          </a:bodyPr>
          <a:lstStyle/>
          <a:p>
            <a:r>
              <a:rPr lang="en-US" dirty="0"/>
              <a:t>Predictive model of mortality using the impulse response function</a:t>
            </a:r>
            <a:endParaRPr lang="en-US" dirty="0">
              <a:highlight>
                <a:srgbClr val="FFFF00"/>
              </a:highlight>
            </a:endParaRPr>
          </a:p>
        </p:txBody>
      </p:sp>
      <p:pic>
        <p:nvPicPr>
          <p:cNvPr id="8" name="Picture 7">
            <a:extLst>
              <a:ext uri="{FF2B5EF4-FFF2-40B4-BE49-F238E27FC236}">
                <a16:creationId xmlns:a16="http://schemas.microsoft.com/office/drawing/2014/main" id="{6B4968AB-825A-3D2E-88C8-33CBA30732FA}"/>
              </a:ext>
            </a:extLst>
          </p:cNvPr>
          <p:cNvPicPr>
            <a:picLocks noChangeAspect="1"/>
          </p:cNvPicPr>
          <p:nvPr/>
        </p:nvPicPr>
        <p:blipFill>
          <a:blip r:embed="rId3"/>
          <a:srcRect r="50275" b="38838"/>
          <a:stretch/>
        </p:blipFill>
        <p:spPr>
          <a:xfrm>
            <a:off x="7832997" y="5961871"/>
            <a:ext cx="3496652" cy="811298"/>
          </a:xfrm>
          <a:prstGeom prst="rect">
            <a:avLst/>
          </a:prstGeom>
        </p:spPr>
      </p:pic>
      <p:sp>
        <p:nvSpPr>
          <p:cNvPr id="4" name="Slide Number Placeholder 3">
            <a:extLst>
              <a:ext uri="{FF2B5EF4-FFF2-40B4-BE49-F238E27FC236}">
                <a16:creationId xmlns:a16="http://schemas.microsoft.com/office/drawing/2014/main" id="{DC94AFC0-C0B4-08B7-BBE8-F94FFA65E0CC}"/>
              </a:ext>
            </a:extLst>
          </p:cNvPr>
          <p:cNvSpPr>
            <a:spLocks noGrp="1"/>
          </p:cNvSpPr>
          <p:nvPr>
            <p:ph type="sldNum" sz="quarter" idx="12"/>
          </p:nvPr>
        </p:nvSpPr>
        <p:spPr/>
        <p:txBody>
          <a:bodyPr/>
          <a:lstStyle/>
          <a:p>
            <a:fld id="{437CC54F-9176-4BBF-8596-A85065203230}" type="slidenum">
              <a:rPr lang="en-US" smtClean="0"/>
              <a:t>17</a:t>
            </a:fld>
            <a:endParaRPr lang="en-US"/>
          </a:p>
        </p:txBody>
      </p:sp>
    </p:spTree>
    <p:extLst>
      <p:ext uri="{BB962C8B-B14F-4D97-AF65-F5344CB8AC3E}">
        <p14:creationId xmlns:p14="http://schemas.microsoft.com/office/powerpoint/2010/main" val="149307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0B628-D37C-4CE2-1565-E8A6CC3A3600}"/>
              </a:ext>
            </a:extLst>
          </p:cNvPr>
          <p:cNvSpPr>
            <a:spLocks noGrp="1"/>
          </p:cNvSpPr>
          <p:nvPr>
            <p:ph type="title"/>
          </p:nvPr>
        </p:nvSpPr>
        <p:spPr>
          <a:xfrm>
            <a:off x="838200" y="171162"/>
            <a:ext cx="10515600" cy="1325563"/>
          </a:xfrm>
        </p:spPr>
        <p:txBody>
          <a:bodyPr/>
          <a:lstStyle/>
          <a:p>
            <a:r>
              <a:rPr lang="en-US" dirty="0"/>
              <a:t>Predictive model / event study</a:t>
            </a:r>
          </a:p>
        </p:txBody>
      </p:sp>
      <p:pic>
        <p:nvPicPr>
          <p:cNvPr id="5" name="Content Placeholder 4">
            <a:extLst>
              <a:ext uri="{FF2B5EF4-FFF2-40B4-BE49-F238E27FC236}">
                <a16:creationId xmlns:a16="http://schemas.microsoft.com/office/drawing/2014/main" id="{98CC6055-8ED4-6F2E-37B4-69DD995631D1}"/>
              </a:ext>
            </a:extLst>
          </p:cNvPr>
          <p:cNvPicPr>
            <a:picLocks noGrp="1" noChangeAspect="1"/>
          </p:cNvPicPr>
          <p:nvPr>
            <p:ph idx="1"/>
          </p:nvPr>
        </p:nvPicPr>
        <p:blipFill>
          <a:blip r:embed="rId3"/>
          <a:stretch>
            <a:fillRect/>
          </a:stretch>
        </p:blipFill>
        <p:spPr>
          <a:xfrm>
            <a:off x="838200" y="1212528"/>
            <a:ext cx="10212225" cy="2800741"/>
          </a:xfr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74B3ABF-CF15-C869-8EDA-0D2515604299}"/>
                  </a:ext>
                </a:extLst>
              </p:cNvPr>
              <p:cNvSpPr txBox="1"/>
              <p:nvPr/>
            </p:nvSpPr>
            <p:spPr>
              <a:xfrm>
                <a:off x="-1" y="4028696"/>
                <a:ext cx="11477065"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state </a:t>
                </a:r>
                <a14:m>
                  <m:oMath xmlns:m="http://schemas.openxmlformats.org/officeDocument/2006/math">
                    <m:r>
                      <a:rPr lang="en-US" sz="2400" b="0" i="1" smtClean="0">
                        <a:latin typeface="Cambria Math" panose="02040503050406030204" pitchFamily="18" charset="0"/>
                      </a:rPr>
                      <m:t>𝑖</m:t>
                    </m:r>
                  </m:oMath>
                </a14:m>
                <a:endParaRPr lang="en-US" sz="2400" b="0" dirty="0"/>
              </a:p>
              <a:p>
                <a:pPr marL="285750" indent="-285750">
                  <a:buFont typeface="Arial" panose="020B0604020202020204" pitchFamily="34" charset="0"/>
                  <a:buChar char="•"/>
                </a:pPr>
                <a:r>
                  <a:rPr lang="en-US" sz="2400" dirty="0"/>
                  <a:t>month </a:t>
                </a:r>
                <a14:m>
                  <m:oMath xmlns:m="http://schemas.openxmlformats.org/officeDocument/2006/math">
                    <m:r>
                      <a:rPr lang="en-US" sz="2400" b="0" i="1" smtClean="0">
                        <a:latin typeface="Cambria Math" panose="02040503050406030204" pitchFamily="18" charset="0"/>
                      </a:rPr>
                      <m:t>𝑡</m:t>
                    </m:r>
                  </m:oMath>
                </a14:m>
                <a:endParaRPr lang="en-US" sz="2400" b="0" dirty="0"/>
              </a:p>
              <a:p>
                <a:pPr marL="285750" indent="-285750">
                  <a:buFont typeface="Arial" panose="020B0604020202020204" pitchFamily="34" charset="0"/>
                  <a:buChar char="•"/>
                </a:pPr>
                <a:r>
                  <a:rPr lang="en-US" sz="2400" dirty="0"/>
                  <a:t>time relative to the disaster </a:t>
                </a:r>
                <a14:m>
                  <m:oMath xmlns:m="http://schemas.openxmlformats.org/officeDocument/2006/math">
                    <m:r>
                      <a:rPr lang="en-US" sz="2400" b="0" i="1" smtClean="0">
                        <a:latin typeface="Cambria Math" panose="02040503050406030204" pitchFamily="18" charset="0"/>
                      </a:rPr>
                      <m:t>𝑙</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𝑙</m:t>
                    </m:r>
                    <m:r>
                      <a:rPr lang="en-US" sz="2400" b="0" i="1" smtClean="0">
                        <a:latin typeface="Cambria Math" panose="02040503050406030204" pitchFamily="18" charset="0"/>
                      </a:rPr>
                      <m:t>∈{−72,−1}</m:t>
                    </m:r>
                  </m:oMath>
                </a14:m>
                <a:r>
                  <a:rPr lang="en-US" sz="2400" dirty="0"/>
                  <a:t> </a:t>
                </a:r>
                <a:r>
                  <a:rPr lang="en-US" sz="2400"/>
                  <a:t>allows for  test </a:t>
                </a:r>
                <a:r>
                  <a:rPr lang="en-US" sz="2400" dirty="0"/>
                  <a:t>for pre-trends</a:t>
                </a:r>
              </a:p>
              <a:p>
                <a:pPr marL="285750" indent="-285750">
                  <a:buFont typeface="Arial" panose="020B0604020202020204" pitchFamily="34" charset="0"/>
                  <a:buChar char="•"/>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 = state-specific dummies</a:t>
                </a:r>
              </a:p>
              <a:p>
                <a:pPr marL="285750" indent="-285750">
                  <a:buFont typeface="Arial" panose="020B0604020202020204" pitchFamily="34" charset="0"/>
                  <a:buChar char="•"/>
                </a:pP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𝑚</m:t>
                        </m:r>
                      </m:e>
                      <m:sub>
                        <m:r>
                          <a:rPr lang="en-US" sz="2400" b="0" i="1" smtClean="0">
                            <a:solidFill>
                              <a:schemeClr val="tx1"/>
                            </a:solidFill>
                            <a:latin typeface="Cambria Math" panose="02040503050406030204" pitchFamily="18" charset="0"/>
                          </a:rPr>
                          <m:t>𝑖𝑡</m:t>
                        </m:r>
                      </m:sub>
                    </m:sSub>
                  </m:oMath>
                </a14:m>
                <a:r>
                  <a:rPr lang="en-US" sz="2400" dirty="0">
                    <a:solidFill>
                      <a:schemeClr val="tx1"/>
                    </a:solidFill>
                  </a:rPr>
                  <a:t> = state-by-month-of-the-year dummies (e.g. Jan in Florida)</a:t>
                </a:r>
              </a:p>
              <a:p>
                <a:pPr marL="285750" indent="-285750">
                  <a:buFont typeface="Arial" panose="020B0604020202020204" pitchFamily="34" charset="0"/>
                  <a:buChar char="•"/>
                </a:pPr>
                <a:r>
                  <a:rPr lang="en-US" sz="2400" dirty="0"/>
                  <a:t>“distributed lag-model solved via OLS”</a:t>
                </a:r>
                <a:endParaRPr lang="en-US" sz="2400" dirty="0">
                  <a:solidFill>
                    <a:schemeClr val="tx1"/>
                  </a:solidFill>
                </a:endParaRP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mc:Choice>
        <mc:Fallback xmlns="">
          <p:sp>
            <p:nvSpPr>
              <p:cNvPr id="6" name="TextBox 5">
                <a:extLst>
                  <a:ext uri="{FF2B5EF4-FFF2-40B4-BE49-F238E27FC236}">
                    <a16:creationId xmlns:a16="http://schemas.microsoft.com/office/drawing/2014/main" id="{274B3ABF-CF15-C869-8EDA-0D2515604299}"/>
                  </a:ext>
                </a:extLst>
              </p:cNvPr>
              <p:cNvSpPr txBox="1">
                <a:spLocks noRot="1" noChangeAspect="1" noMove="1" noResize="1" noEditPoints="1" noAdjustHandles="1" noChangeArrowheads="1" noChangeShapeType="1" noTextEdit="1"/>
              </p:cNvSpPr>
              <p:nvPr/>
            </p:nvSpPr>
            <p:spPr>
              <a:xfrm>
                <a:off x="-1" y="4028696"/>
                <a:ext cx="11477065" cy="3785652"/>
              </a:xfrm>
              <a:prstGeom prst="rect">
                <a:avLst/>
              </a:prstGeom>
              <a:blipFill>
                <a:blip r:embed="rId4"/>
                <a:stretch>
                  <a:fillRect l="-690" t="-12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8B5A980-4015-8F3F-1B1D-CD7F9FC60EB8}"/>
                  </a:ext>
                </a:extLst>
              </p:cNvPr>
              <p:cNvSpPr txBox="1"/>
              <p:nvPr/>
            </p:nvSpPr>
            <p:spPr>
              <a:xfrm>
                <a:off x="8053064" y="596949"/>
                <a:ext cx="364434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𝛽</m:t>
                        </m:r>
                      </m:e>
                      <m:sub>
                        <m:r>
                          <a:rPr lang="en-US" sz="1800" b="0" i="1" smtClean="0">
                            <a:latin typeface="Cambria Math" panose="02040503050406030204" pitchFamily="18" charset="0"/>
                          </a:rPr>
                          <m:t>𝑙</m:t>
                        </m:r>
                      </m:sub>
                    </m:sSub>
                  </m:oMath>
                </a14:m>
                <a:r>
                  <a:rPr lang="en-US" sz="1800" dirty="0"/>
                  <a:t> measures the marginal effect of an additional ms−1 of wind speed incidence on mortality </a:t>
                </a:r>
                <a14:m>
                  <m:oMath xmlns:m="http://schemas.openxmlformats.org/officeDocument/2006/math">
                    <m:r>
                      <a:rPr lang="en-US" sz="1800" b="0" i="1" smtClean="0">
                        <a:latin typeface="Cambria Math" panose="02040503050406030204" pitchFamily="18" charset="0"/>
                      </a:rPr>
                      <m:t>𝑙</m:t>
                    </m:r>
                  </m:oMath>
                </a14:m>
                <a:r>
                  <a:rPr lang="en-US" sz="1800" dirty="0"/>
                  <a:t> months after a TC conditional on the effect of any prior TC</a:t>
                </a:r>
                <a:endParaRPr lang="en-US" sz="1800" b="0" i="1" dirty="0">
                  <a:latin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68B5A980-4015-8F3F-1B1D-CD7F9FC60EB8}"/>
                  </a:ext>
                </a:extLst>
              </p:cNvPr>
              <p:cNvSpPr txBox="1">
                <a:spLocks noRot="1" noChangeAspect="1" noMove="1" noResize="1" noEditPoints="1" noAdjustHandles="1" noChangeArrowheads="1" noChangeShapeType="1" noTextEdit="1"/>
              </p:cNvSpPr>
              <p:nvPr/>
            </p:nvSpPr>
            <p:spPr>
              <a:xfrm>
                <a:off x="8053064" y="596949"/>
                <a:ext cx="3644348" cy="1477328"/>
              </a:xfrm>
              <a:prstGeom prst="rect">
                <a:avLst/>
              </a:prstGeom>
              <a:blipFill>
                <a:blip r:embed="rId5"/>
                <a:stretch>
                  <a:fillRect l="-166" t="-1633" r="-1165" b="-530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47DD45B-BB3B-1C31-0AB4-EC6F00D425B5}"/>
              </a:ext>
            </a:extLst>
          </p:cNvPr>
          <p:cNvSpPr>
            <a:spLocks noGrp="1"/>
          </p:cNvSpPr>
          <p:nvPr>
            <p:ph type="ftr" sz="quarter" idx="11"/>
          </p:nvPr>
        </p:nvSpPr>
        <p:spPr>
          <a:xfrm>
            <a:off x="5243232" y="6422610"/>
            <a:ext cx="4114800" cy="365125"/>
          </a:xfrm>
        </p:spPr>
        <p:txBody>
          <a:bodyPr/>
          <a:lstStyle/>
          <a:p>
            <a:r>
              <a:rPr lang="en-US"/>
              <a:t>Kelsey Pukelis, Natural Disasters, April 23, 2025</a:t>
            </a:r>
            <a:endParaRPr lang="en-US" dirty="0"/>
          </a:p>
        </p:txBody>
      </p:sp>
      <p:sp>
        <p:nvSpPr>
          <p:cNvPr id="4" name="Slide Number Placeholder 3">
            <a:extLst>
              <a:ext uri="{FF2B5EF4-FFF2-40B4-BE49-F238E27FC236}">
                <a16:creationId xmlns:a16="http://schemas.microsoft.com/office/drawing/2014/main" id="{0E2B2D66-B0F9-E645-2090-19E9F2B67F96}"/>
              </a:ext>
            </a:extLst>
          </p:cNvPr>
          <p:cNvSpPr>
            <a:spLocks noGrp="1"/>
          </p:cNvSpPr>
          <p:nvPr>
            <p:ph type="sldNum" sz="quarter" idx="12"/>
          </p:nvPr>
        </p:nvSpPr>
        <p:spPr/>
        <p:txBody>
          <a:bodyPr/>
          <a:lstStyle/>
          <a:p>
            <a:fld id="{437CC54F-9176-4BBF-8596-A85065203230}" type="slidenum">
              <a:rPr lang="en-US" smtClean="0"/>
              <a:t>18</a:t>
            </a:fld>
            <a:endParaRPr lang="en-US"/>
          </a:p>
        </p:txBody>
      </p:sp>
    </p:spTree>
    <p:extLst>
      <p:ext uri="{BB962C8B-B14F-4D97-AF65-F5344CB8AC3E}">
        <p14:creationId xmlns:p14="http://schemas.microsoft.com/office/powerpoint/2010/main" val="307652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085FD-A8B0-78A3-0CAB-CA7CCB48D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AC08E5-BE1E-991D-286B-DF5E81EA6687}"/>
              </a:ext>
            </a:extLst>
          </p:cNvPr>
          <p:cNvSpPr>
            <a:spLocks noGrp="1"/>
          </p:cNvSpPr>
          <p:nvPr>
            <p:ph type="title"/>
          </p:nvPr>
        </p:nvSpPr>
        <p:spPr>
          <a:xfrm>
            <a:off x="838200" y="171162"/>
            <a:ext cx="10515600" cy="1325563"/>
          </a:xfrm>
        </p:spPr>
        <p:txBody>
          <a:bodyPr/>
          <a:lstStyle/>
          <a:p>
            <a:r>
              <a:rPr lang="en-US" dirty="0"/>
              <a:t>Predictive model / event study</a:t>
            </a:r>
          </a:p>
        </p:txBody>
      </p:sp>
      <p:pic>
        <p:nvPicPr>
          <p:cNvPr id="5" name="Content Placeholder 4">
            <a:extLst>
              <a:ext uri="{FF2B5EF4-FFF2-40B4-BE49-F238E27FC236}">
                <a16:creationId xmlns:a16="http://schemas.microsoft.com/office/drawing/2014/main" id="{A607A6C1-8A20-4B7A-888F-3848E526FCA4}"/>
              </a:ext>
            </a:extLst>
          </p:cNvPr>
          <p:cNvPicPr>
            <a:picLocks noGrp="1" noChangeAspect="1"/>
          </p:cNvPicPr>
          <p:nvPr>
            <p:ph idx="1"/>
          </p:nvPr>
        </p:nvPicPr>
        <p:blipFill>
          <a:blip r:embed="rId2"/>
          <a:stretch>
            <a:fillRect/>
          </a:stretch>
        </p:blipFill>
        <p:spPr>
          <a:xfrm>
            <a:off x="838200" y="1212528"/>
            <a:ext cx="10212225" cy="2800741"/>
          </a:xfr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B04DA97-6809-E8F5-0179-159CC0202C2D}"/>
                  </a:ext>
                </a:extLst>
              </p:cNvPr>
              <p:cNvSpPr txBox="1"/>
              <p:nvPr/>
            </p:nvSpPr>
            <p:spPr>
              <a:xfrm>
                <a:off x="0" y="4028696"/>
                <a:ext cx="12142694" cy="2462213"/>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accent2"/>
                    </a:solidFill>
                  </a:rPr>
                  <a:t>State-specific effects of temperature (quadratic)</a:t>
                </a:r>
              </a:p>
              <a:p>
                <a:pPr marL="742950" lvl="1" indent="-285750">
                  <a:buFont typeface="Arial" panose="020B0604020202020204" pitchFamily="34" charset="0"/>
                  <a:buChar char="•"/>
                </a:pPr>
                <a:r>
                  <a:rPr lang="en-US" sz="2200" dirty="0">
                    <a:solidFill>
                      <a:schemeClr val="accent2"/>
                    </a:solidFill>
                  </a:rPr>
                  <a:t>Interact temp with state, because Minnesotans have adapted to deal with cold better than Floridians</a:t>
                </a:r>
              </a:p>
              <a:p>
                <a:pPr marL="285750" indent="-285750">
                  <a:buFont typeface="Arial" panose="020B0604020202020204" pitchFamily="34" charset="0"/>
                  <a:buChar char="•"/>
                </a:pPr>
                <a:r>
                  <a:rPr lang="en-US" sz="2200" dirty="0">
                    <a:solidFill>
                      <a:schemeClr val="accent4"/>
                    </a:solidFill>
                  </a:rPr>
                  <a:t>state-specific non-linear time trends</a:t>
                </a:r>
                <a:endParaRPr lang="en-US" sz="2200" dirty="0">
                  <a:solidFill>
                    <a:schemeClr val="accent2"/>
                  </a:solidFill>
                </a:endParaRPr>
              </a:p>
              <a:p>
                <a:pPr marL="285750" indent="-285750">
                  <a:buFont typeface="Arial" panose="020B0604020202020204" pitchFamily="34" charset="0"/>
                  <a:buChar char="•"/>
                </a:pPr>
                <a:r>
                  <a:rPr lang="en-US" sz="2200" dirty="0">
                    <a:solidFill>
                      <a:schemeClr val="accent5"/>
                    </a:solidFill>
                  </a:rPr>
                  <a:t>state-by-month-of-the-year fixed effects</a:t>
                </a:r>
              </a:p>
              <a:p>
                <a:pPr marL="742950" lvl="1" indent="-285750">
                  <a:buFont typeface="Arial" panose="020B0604020202020204" pitchFamily="34" charset="0"/>
                  <a:buChar char="•"/>
                </a:pPr>
                <a:r>
                  <a:rPr lang="en-US" sz="2200" dirty="0">
                    <a:solidFill>
                      <a:schemeClr val="accent5"/>
                    </a:solidFill>
                  </a:rPr>
                  <a:t> + linear state-by-month-of-the-year time trend</a:t>
                </a:r>
              </a:p>
              <a:p>
                <a:pPr marL="285750" indent="-285750">
                  <a:buFont typeface="Arial" panose="020B0604020202020204" pitchFamily="34" charset="0"/>
                  <a:buChar char="•"/>
                </a:pPr>
                <a14:m>
                  <m:oMath xmlns:m="http://schemas.openxmlformats.org/officeDocument/2006/math">
                    <m:sSub>
                      <m:sSubPr>
                        <m:ctrlPr>
                          <a:rPr lang="en-US" sz="2200" b="0" i="1" smtClean="0">
                            <a:solidFill>
                              <a:schemeClr val="accent6"/>
                            </a:solidFill>
                            <a:latin typeface="Cambria Math" panose="02040503050406030204" pitchFamily="18" charset="0"/>
                          </a:rPr>
                        </m:ctrlPr>
                      </m:sSubPr>
                      <m:e>
                        <m:r>
                          <a:rPr lang="en-US" sz="2200" b="0" i="1" smtClean="0">
                            <a:solidFill>
                              <a:schemeClr val="accent6"/>
                            </a:solidFill>
                            <a:latin typeface="Cambria Math" panose="02040503050406030204" pitchFamily="18" charset="0"/>
                          </a:rPr>
                          <m:t>h</m:t>
                        </m:r>
                      </m:e>
                      <m:sub>
                        <m:r>
                          <a:rPr lang="en-US" sz="2200" b="0" i="1" smtClean="0">
                            <a:solidFill>
                              <a:schemeClr val="accent6"/>
                            </a:solidFill>
                            <a:latin typeface="Cambria Math" panose="02040503050406030204" pitchFamily="18" charset="0"/>
                          </a:rPr>
                          <m:t>𝑡</m:t>
                        </m:r>
                      </m:sub>
                    </m:sSub>
                  </m:oMath>
                </a14:m>
                <a:r>
                  <a:rPr lang="en-US" sz="2200" dirty="0">
                    <a:solidFill>
                      <a:schemeClr val="accent6"/>
                    </a:solidFill>
                  </a:rPr>
                  <a:t> = national year-month fixed effects</a:t>
                </a:r>
              </a:p>
            </p:txBody>
          </p:sp>
        </mc:Choice>
        <mc:Fallback xmlns="">
          <p:sp>
            <p:nvSpPr>
              <p:cNvPr id="6" name="TextBox 5">
                <a:extLst>
                  <a:ext uri="{FF2B5EF4-FFF2-40B4-BE49-F238E27FC236}">
                    <a16:creationId xmlns:a16="http://schemas.microsoft.com/office/drawing/2014/main" id="{8B04DA97-6809-E8F5-0179-159CC0202C2D}"/>
                  </a:ext>
                </a:extLst>
              </p:cNvPr>
              <p:cNvSpPr txBox="1">
                <a:spLocks noRot="1" noChangeAspect="1" noMove="1" noResize="1" noEditPoints="1" noAdjustHandles="1" noChangeArrowheads="1" noChangeShapeType="1" noTextEdit="1"/>
              </p:cNvSpPr>
              <p:nvPr/>
            </p:nvSpPr>
            <p:spPr>
              <a:xfrm>
                <a:off x="0" y="4028696"/>
                <a:ext cx="12142694" cy="2462213"/>
              </a:xfrm>
              <a:prstGeom prst="rect">
                <a:avLst/>
              </a:prstGeom>
              <a:blipFill>
                <a:blip r:embed="rId3"/>
                <a:stretch>
                  <a:fillRect l="-552" t="-1733" b="-4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DCCB78A-0DF2-BAA2-6EAC-C069D96A4782}"/>
                  </a:ext>
                </a:extLst>
              </p:cNvPr>
              <p:cNvSpPr txBox="1"/>
              <p:nvPr/>
            </p:nvSpPr>
            <p:spPr>
              <a:xfrm>
                <a:off x="8053064" y="596949"/>
                <a:ext cx="364434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𝛽</m:t>
                        </m:r>
                      </m:e>
                      <m:sub>
                        <m:r>
                          <a:rPr lang="en-US" sz="1800" b="0" i="1" smtClean="0">
                            <a:latin typeface="Cambria Math" panose="02040503050406030204" pitchFamily="18" charset="0"/>
                          </a:rPr>
                          <m:t>𝑙</m:t>
                        </m:r>
                      </m:sub>
                    </m:sSub>
                  </m:oMath>
                </a14:m>
                <a:r>
                  <a:rPr lang="en-US" sz="1800" dirty="0"/>
                  <a:t> measures the marginal effect of an additional ms−1 of wind speed incidence on mortality </a:t>
                </a:r>
                <a14:m>
                  <m:oMath xmlns:m="http://schemas.openxmlformats.org/officeDocument/2006/math">
                    <m:r>
                      <a:rPr lang="en-US" sz="1800" b="0" i="1" smtClean="0">
                        <a:latin typeface="Cambria Math" panose="02040503050406030204" pitchFamily="18" charset="0"/>
                      </a:rPr>
                      <m:t>𝑙</m:t>
                    </m:r>
                  </m:oMath>
                </a14:m>
                <a:r>
                  <a:rPr lang="en-US" sz="1800" dirty="0"/>
                  <a:t> months after a TC conditional on the effect of any prior TC</a:t>
                </a:r>
                <a:endParaRPr lang="en-US" sz="1800" b="0" i="1" dirty="0">
                  <a:latin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68B5A980-4015-8F3F-1B1D-CD7F9FC60EB8}"/>
                  </a:ext>
                </a:extLst>
              </p:cNvPr>
              <p:cNvSpPr txBox="1">
                <a:spLocks noRot="1" noChangeAspect="1" noMove="1" noResize="1" noEditPoints="1" noAdjustHandles="1" noChangeArrowheads="1" noChangeShapeType="1" noTextEdit="1"/>
              </p:cNvSpPr>
              <p:nvPr/>
            </p:nvSpPr>
            <p:spPr>
              <a:xfrm>
                <a:off x="8053064" y="596949"/>
                <a:ext cx="3644348" cy="1477328"/>
              </a:xfrm>
              <a:prstGeom prst="rect">
                <a:avLst/>
              </a:prstGeom>
              <a:blipFill>
                <a:blip r:embed="rId5"/>
                <a:stretch>
                  <a:fillRect l="-166" t="-1633" r="-1165" b="-530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670FF1BD-886A-AECA-026B-E1733A90FD78}"/>
              </a:ext>
            </a:extLst>
          </p:cNvPr>
          <p:cNvSpPr/>
          <p:nvPr/>
        </p:nvSpPr>
        <p:spPr>
          <a:xfrm>
            <a:off x="3588327" y="2944091"/>
            <a:ext cx="2313709" cy="990600"/>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D773F911-07A4-26B8-A1BE-F7D3338FF183}"/>
              </a:ext>
            </a:extLst>
          </p:cNvPr>
          <p:cNvSpPr/>
          <p:nvPr/>
        </p:nvSpPr>
        <p:spPr>
          <a:xfrm>
            <a:off x="3595968" y="2267411"/>
            <a:ext cx="4328833" cy="59810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FC5C3DD3-0DA6-1149-672B-7BC121717E8A}"/>
              </a:ext>
            </a:extLst>
          </p:cNvPr>
          <p:cNvSpPr/>
          <p:nvPr/>
        </p:nvSpPr>
        <p:spPr>
          <a:xfrm>
            <a:off x="7924801" y="2266748"/>
            <a:ext cx="1281544" cy="598102"/>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4714E5F8-F60A-C424-034C-163AE5880D93}"/>
              </a:ext>
            </a:extLst>
          </p:cNvPr>
          <p:cNvSpPr/>
          <p:nvPr/>
        </p:nvSpPr>
        <p:spPr>
          <a:xfrm>
            <a:off x="5902036" y="2944091"/>
            <a:ext cx="1695552" cy="9906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401C53DD-728B-A719-8B06-A5B55940B94F}"/>
              </a:ext>
            </a:extLst>
          </p:cNvPr>
          <p:cNvSpPr/>
          <p:nvPr/>
        </p:nvSpPr>
        <p:spPr>
          <a:xfrm>
            <a:off x="7597588" y="2946179"/>
            <a:ext cx="1054575" cy="990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Footer Placeholder 10">
            <a:extLst>
              <a:ext uri="{FF2B5EF4-FFF2-40B4-BE49-F238E27FC236}">
                <a16:creationId xmlns:a16="http://schemas.microsoft.com/office/drawing/2014/main" id="{E797B899-DBAC-A47D-0552-D3F4BF185A9C}"/>
              </a:ext>
            </a:extLst>
          </p:cNvPr>
          <p:cNvSpPr>
            <a:spLocks noGrp="1"/>
          </p:cNvSpPr>
          <p:nvPr>
            <p:ph type="ftr" sz="quarter" idx="11"/>
          </p:nvPr>
        </p:nvSpPr>
        <p:spPr/>
        <p:txBody>
          <a:bodyPr/>
          <a:lstStyle/>
          <a:p>
            <a:r>
              <a:rPr lang="en-US"/>
              <a:t>Kelsey Pukelis, Natural Disasters, April 23, 2025</a:t>
            </a:r>
          </a:p>
        </p:txBody>
      </p:sp>
      <p:sp>
        <p:nvSpPr>
          <p:cNvPr id="12" name="Slide Number Placeholder 11">
            <a:extLst>
              <a:ext uri="{FF2B5EF4-FFF2-40B4-BE49-F238E27FC236}">
                <a16:creationId xmlns:a16="http://schemas.microsoft.com/office/drawing/2014/main" id="{F32E41F0-57A1-3325-3D1D-A1B1FDC2F65A}"/>
              </a:ext>
            </a:extLst>
          </p:cNvPr>
          <p:cNvSpPr>
            <a:spLocks noGrp="1"/>
          </p:cNvSpPr>
          <p:nvPr>
            <p:ph type="sldNum" sz="quarter" idx="12"/>
          </p:nvPr>
        </p:nvSpPr>
        <p:spPr/>
        <p:txBody>
          <a:bodyPr/>
          <a:lstStyle/>
          <a:p>
            <a:fld id="{437CC54F-9176-4BBF-8596-A85065203230}" type="slidenum">
              <a:rPr lang="en-US" smtClean="0"/>
              <a:t>19</a:t>
            </a:fld>
            <a:endParaRPr lang="en-US"/>
          </a:p>
        </p:txBody>
      </p:sp>
    </p:spTree>
    <p:extLst>
      <p:ext uri="{BB962C8B-B14F-4D97-AF65-F5344CB8AC3E}">
        <p14:creationId xmlns:p14="http://schemas.microsoft.com/office/powerpoint/2010/main" val="349209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4" grpId="1" animBg="1"/>
      <p:bldP spid="4" grpId="2" animBg="1"/>
      <p:bldP spid="7" grpId="0" animBg="1"/>
      <p:bldP spid="7" grpId="1" animBg="1"/>
      <p:bldP spid="7" grpId="2" animBg="1"/>
      <p:bldP spid="9" grpId="0" animBg="1"/>
      <p:bldP spid="9" grpId="1" animBg="1"/>
      <p:bldP spid="9" grpId="2"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5DC7-719B-EF1E-54EB-52599E36AD71}"/>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7B418BBA-ABFA-5C9C-C904-185ADC9D5CD1}"/>
              </a:ext>
            </a:extLst>
          </p:cNvPr>
          <p:cNvPicPr>
            <a:picLocks noChangeAspect="1"/>
          </p:cNvPicPr>
          <p:nvPr/>
        </p:nvPicPr>
        <p:blipFill>
          <a:blip r:embed="rId3"/>
          <a:stretch>
            <a:fillRect/>
          </a:stretch>
        </p:blipFill>
        <p:spPr>
          <a:xfrm>
            <a:off x="6390048" y="259595"/>
            <a:ext cx="5486632" cy="47970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B48F9E34-0FAA-5859-583E-228B8B832F32}"/>
              </a:ext>
            </a:extLst>
          </p:cNvPr>
          <p:cNvPicPr>
            <a:picLocks noChangeAspect="1"/>
          </p:cNvPicPr>
          <p:nvPr/>
        </p:nvPicPr>
        <p:blipFill>
          <a:blip r:embed="rId4"/>
          <a:stretch>
            <a:fillRect/>
          </a:stretch>
        </p:blipFill>
        <p:spPr>
          <a:xfrm>
            <a:off x="195501" y="1662724"/>
            <a:ext cx="5831226" cy="5001313"/>
          </a:xfrm>
          <a:prstGeom prst="rect">
            <a:avLst/>
          </a:prstGeom>
          <a:ln>
            <a:noFill/>
          </a:ln>
          <a:effectLst>
            <a:outerShdw blurRad="190500" algn="tl" rotWithShape="0">
              <a:srgbClr val="000000">
                <a:alpha val="70000"/>
              </a:srgbClr>
            </a:outerShdw>
          </a:effectLst>
        </p:spPr>
      </p:pic>
      <p:pic>
        <p:nvPicPr>
          <p:cNvPr id="5" name="Content Placeholder 4">
            <a:extLst>
              <a:ext uri="{FF2B5EF4-FFF2-40B4-BE49-F238E27FC236}">
                <a16:creationId xmlns:a16="http://schemas.microsoft.com/office/drawing/2014/main" id="{E47395DB-2888-DE72-B3CE-9543522BEE88}"/>
              </a:ext>
            </a:extLst>
          </p:cNvPr>
          <p:cNvPicPr>
            <a:picLocks noGrp="1" noChangeAspect="1"/>
          </p:cNvPicPr>
          <p:nvPr>
            <p:ph idx="1"/>
          </p:nvPr>
        </p:nvPicPr>
        <p:blipFill>
          <a:blip r:embed="rId5"/>
          <a:stretch>
            <a:fillRect/>
          </a:stretch>
        </p:blipFill>
        <p:spPr>
          <a:xfrm>
            <a:off x="6408712" y="739301"/>
            <a:ext cx="5467968" cy="4430170"/>
          </a:xfrm>
          <a:prstGeom prst="rect">
            <a:avLst/>
          </a:prstGeom>
          <a:ln>
            <a:noFill/>
          </a:ln>
          <a:effectLst>
            <a:outerShdw blurRad="292100" dist="139700" dir="2700000" algn="tl" rotWithShape="0">
              <a:srgbClr val="333333">
                <a:alpha val="65000"/>
              </a:srgbClr>
            </a:outerShdw>
          </a:effectLst>
        </p:spPr>
      </p:pic>
      <p:sp>
        <p:nvSpPr>
          <p:cNvPr id="3" name="Footer Placeholder 2">
            <a:extLst>
              <a:ext uri="{FF2B5EF4-FFF2-40B4-BE49-F238E27FC236}">
                <a16:creationId xmlns:a16="http://schemas.microsoft.com/office/drawing/2014/main" id="{9E80E780-0BB9-5CE7-3612-F22EF86FB8E7}"/>
              </a:ext>
            </a:extLst>
          </p:cNvPr>
          <p:cNvSpPr>
            <a:spLocks noGrp="1"/>
          </p:cNvSpPr>
          <p:nvPr>
            <p:ph type="ftr" sz="quarter" idx="11"/>
          </p:nvPr>
        </p:nvSpPr>
        <p:spPr>
          <a:xfrm>
            <a:off x="6096000" y="6356350"/>
            <a:ext cx="4114800" cy="365125"/>
          </a:xfrm>
        </p:spPr>
        <p:txBody>
          <a:bodyPr/>
          <a:lstStyle/>
          <a:p>
            <a:r>
              <a:rPr lang="en-US" dirty="0"/>
              <a:t>Kelsey Pukelis, Natural Disasters, April 23, 2025</a:t>
            </a:r>
          </a:p>
        </p:txBody>
      </p:sp>
      <p:sp>
        <p:nvSpPr>
          <p:cNvPr id="4" name="Slide Number Placeholder 3">
            <a:extLst>
              <a:ext uri="{FF2B5EF4-FFF2-40B4-BE49-F238E27FC236}">
                <a16:creationId xmlns:a16="http://schemas.microsoft.com/office/drawing/2014/main" id="{6CE8E328-1FE8-DCF8-DF45-CD01AF0199E9}"/>
              </a:ext>
            </a:extLst>
          </p:cNvPr>
          <p:cNvSpPr>
            <a:spLocks noGrp="1"/>
          </p:cNvSpPr>
          <p:nvPr>
            <p:ph type="sldNum" sz="quarter" idx="12"/>
          </p:nvPr>
        </p:nvSpPr>
        <p:spPr/>
        <p:txBody>
          <a:bodyPr/>
          <a:lstStyle/>
          <a:p>
            <a:fld id="{437CC54F-9176-4BBF-8596-A85065203230}" type="slidenum">
              <a:rPr lang="en-US" smtClean="0"/>
              <a:t>2</a:t>
            </a:fld>
            <a:endParaRPr lang="en-US"/>
          </a:p>
        </p:txBody>
      </p:sp>
    </p:spTree>
    <p:extLst>
      <p:ext uri="{BB962C8B-B14F-4D97-AF65-F5344CB8AC3E}">
        <p14:creationId xmlns:p14="http://schemas.microsoft.com/office/powerpoint/2010/main" val="3118986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053810-CC59-ECA9-E0AD-B88B33076303}"/>
              </a:ext>
            </a:extLst>
          </p:cNvPr>
          <p:cNvSpPr>
            <a:spLocks noGrp="1"/>
          </p:cNvSpPr>
          <p:nvPr>
            <p:ph type="title"/>
          </p:nvPr>
        </p:nvSpPr>
        <p:spPr/>
        <p:txBody>
          <a:bodyPr/>
          <a:lstStyle/>
          <a:p>
            <a:r>
              <a:rPr lang="en-US" dirty="0"/>
              <a:t>Is the model predictive? Overfitted? </a:t>
            </a:r>
          </a:p>
        </p:txBody>
      </p:sp>
      <p:pic>
        <p:nvPicPr>
          <p:cNvPr id="5" name="Content Placeholder 4">
            <a:extLst>
              <a:ext uri="{FF2B5EF4-FFF2-40B4-BE49-F238E27FC236}">
                <a16:creationId xmlns:a16="http://schemas.microsoft.com/office/drawing/2014/main" id="{E28A9B1D-07C0-552C-E17F-8C6DCE7511AF}"/>
              </a:ext>
            </a:extLst>
          </p:cNvPr>
          <p:cNvPicPr>
            <a:picLocks noGrp="1" noChangeAspect="1"/>
          </p:cNvPicPr>
          <p:nvPr>
            <p:ph idx="1"/>
          </p:nvPr>
        </p:nvPicPr>
        <p:blipFill>
          <a:blip r:embed="rId2"/>
          <a:stretch>
            <a:fillRect/>
          </a:stretch>
        </p:blipFill>
        <p:spPr>
          <a:xfrm>
            <a:off x="2205498" y="1433739"/>
            <a:ext cx="8059478" cy="5059136"/>
          </a:xfrm>
        </p:spPr>
      </p:pic>
      <p:sp>
        <p:nvSpPr>
          <p:cNvPr id="4" name="TextBox 3">
            <a:extLst>
              <a:ext uri="{FF2B5EF4-FFF2-40B4-BE49-F238E27FC236}">
                <a16:creationId xmlns:a16="http://schemas.microsoft.com/office/drawing/2014/main" id="{AF39E27F-604B-ABF7-D6DE-412A27D222CE}"/>
              </a:ext>
            </a:extLst>
          </p:cNvPr>
          <p:cNvSpPr txBox="1"/>
          <p:nvPr/>
        </p:nvSpPr>
        <p:spPr>
          <a:xfrm>
            <a:off x="2272553" y="6492875"/>
            <a:ext cx="1929653" cy="369332"/>
          </a:xfrm>
          <a:prstGeom prst="rect">
            <a:avLst/>
          </a:prstGeom>
          <a:noFill/>
        </p:spPr>
        <p:txBody>
          <a:bodyPr wrap="square" rtlCol="0">
            <a:spAutoFit/>
          </a:bodyPr>
          <a:lstStyle/>
          <a:p>
            <a:r>
              <a:rPr lang="en-US" dirty="0"/>
              <a:t>R-squared = 0.93</a:t>
            </a:r>
          </a:p>
        </p:txBody>
      </p:sp>
      <p:sp>
        <p:nvSpPr>
          <p:cNvPr id="7" name="Footer Placeholder 6">
            <a:extLst>
              <a:ext uri="{FF2B5EF4-FFF2-40B4-BE49-F238E27FC236}">
                <a16:creationId xmlns:a16="http://schemas.microsoft.com/office/drawing/2014/main" id="{EB5A747A-DA9A-3D33-D9DF-C3327325C474}"/>
              </a:ext>
            </a:extLst>
          </p:cNvPr>
          <p:cNvSpPr>
            <a:spLocks noGrp="1"/>
          </p:cNvSpPr>
          <p:nvPr>
            <p:ph type="ftr" sz="quarter" idx="11"/>
          </p:nvPr>
        </p:nvSpPr>
        <p:spPr/>
        <p:txBody>
          <a:bodyPr/>
          <a:lstStyle/>
          <a:p>
            <a:r>
              <a:rPr lang="en-US"/>
              <a:t>Kelsey Pukelis, Natural Disasters, April 23, 2025</a:t>
            </a:r>
          </a:p>
        </p:txBody>
      </p:sp>
      <p:sp>
        <p:nvSpPr>
          <p:cNvPr id="8" name="Slide Number Placeholder 7">
            <a:extLst>
              <a:ext uri="{FF2B5EF4-FFF2-40B4-BE49-F238E27FC236}">
                <a16:creationId xmlns:a16="http://schemas.microsoft.com/office/drawing/2014/main" id="{C60DC10E-5A14-2FBF-AE36-DA682F81EFA9}"/>
              </a:ext>
            </a:extLst>
          </p:cNvPr>
          <p:cNvSpPr>
            <a:spLocks noGrp="1"/>
          </p:cNvSpPr>
          <p:nvPr>
            <p:ph type="sldNum" sz="quarter" idx="12"/>
          </p:nvPr>
        </p:nvSpPr>
        <p:spPr/>
        <p:txBody>
          <a:bodyPr/>
          <a:lstStyle/>
          <a:p>
            <a:fld id="{437CC54F-9176-4BBF-8596-A85065203230}" type="slidenum">
              <a:rPr lang="en-US" smtClean="0"/>
              <a:t>20</a:t>
            </a:fld>
            <a:endParaRPr lang="en-US"/>
          </a:p>
        </p:txBody>
      </p:sp>
    </p:spTree>
    <p:extLst>
      <p:ext uri="{BB962C8B-B14F-4D97-AF65-F5344CB8AC3E}">
        <p14:creationId xmlns:p14="http://schemas.microsoft.com/office/powerpoint/2010/main" val="19093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F8EC7-5C97-79A7-BBD1-0BFC18FD0853}"/>
              </a:ext>
            </a:extLst>
          </p:cNvPr>
          <p:cNvSpPr>
            <a:spLocks noGrp="1"/>
          </p:cNvSpPr>
          <p:nvPr>
            <p:ph type="title"/>
          </p:nvPr>
        </p:nvSpPr>
        <p:spPr/>
        <p:txBody>
          <a:bodyPr/>
          <a:lstStyle/>
          <a:p>
            <a:r>
              <a:rPr lang="en-US" dirty="0"/>
              <a:t>Main Results</a:t>
            </a:r>
          </a:p>
        </p:txBody>
      </p:sp>
      <p:sp>
        <p:nvSpPr>
          <p:cNvPr id="3" name="Text Placeholder 2">
            <a:extLst>
              <a:ext uri="{FF2B5EF4-FFF2-40B4-BE49-F238E27FC236}">
                <a16:creationId xmlns:a16="http://schemas.microsoft.com/office/drawing/2014/main" id="{69A3FA5C-3468-C32C-8293-14691A22D3C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F1DA6AA2-8027-DE19-34B3-8E9615F7CFB4}"/>
              </a:ext>
            </a:extLst>
          </p:cNvPr>
          <p:cNvSpPr>
            <a:spLocks noGrp="1"/>
          </p:cNvSpPr>
          <p:nvPr>
            <p:ph type="ftr" sz="quarter" idx="11"/>
          </p:nvPr>
        </p:nvSpPr>
        <p:spPr/>
        <p:txBody>
          <a:bodyPr/>
          <a:lstStyle/>
          <a:p>
            <a:r>
              <a:rPr lang="en-US"/>
              <a:t>Kelsey Pukelis, Natural Disasters, April 23, 2025</a:t>
            </a:r>
          </a:p>
        </p:txBody>
      </p:sp>
      <p:sp>
        <p:nvSpPr>
          <p:cNvPr id="5" name="Slide Number Placeholder 4">
            <a:extLst>
              <a:ext uri="{FF2B5EF4-FFF2-40B4-BE49-F238E27FC236}">
                <a16:creationId xmlns:a16="http://schemas.microsoft.com/office/drawing/2014/main" id="{17FF6C91-123F-9F74-69AD-A62E4EAE6BA8}"/>
              </a:ext>
            </a:extLst>
          </p:cNvPr>
          <p:cNvSpPr>
            <a:spLocks noGrp="1"/>
          </p:cNvSpPr>
          <p:nvPr>
            <p:ph type="sldNum" sz="quarter" idx="12"/>
          </p:nvPr>
        </p:nvSpPr>
        <p:spPr/>
        <p:txBody>
          <a:bodyPr/>
          <a:lstStyle/>
          <a:p>
            <a:fld id="{437CC54F-9176-4BBF-8596-A85065203230}" type="slidenum">
              <a:rPr lang="en-US" smtClean="0"/>
              <a:t>21</a:t>
            </a:fld>
            <a:endParaRPr lang="en-US"/>
          </a:p>
        </p:txBody>
      </p:sp>
    </p:spTree>
    <p:extLst>
      <p:ext uri="{BB962C8B-B14F-4D97-AF65-F5344CB8AC3E}">
        <p14:creationId xmlns:p14="http://schemas.microsoft.com/office/powerpoint/2010/main" val="1165928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40">
            <a:extLst>
              <a:ext uri="{FF2B5EF4-FFF2-40B4-BE49-F238E27FC236}">
                <a16:creationId xmlns:a16="http://schemas.microsoft.com/office/drawing/2014/main" id="{F3B1F8FD-68B3-6303-ED1C-F40403437439}"/>
              </a:ext>
            </a:extLst>
          </p:cNvPr>
          <p:cNvSpPr>
            <a:spLocks noGrp="1"/>
          </p:cNvSpPr>
          <p:nvPr>
            <p:ph type="ftr" sz="quarter" idx="11"/>
          </p:nvPr>
        </p:nvSpPr>
        <p:spPr/>
        <p:txBody>
          <a:bodyPr/>
          <a:lstStyle/>
          <a:p>
            <a:r>
              <a:rPr lang="en-US"/>
              <a:t>Kelsey Pukelis, Natural Disasters, April 23, 2025</a:t>
            </a:r>
            <a:endParaRPr lang="en-US" dirty="0"/>
          </a:p>
        </p:txBody>
      </p:sp>
      <p:sp>
        <p:nvSpPr>
          <p:cNvPr id="2" name="Title 1">
            <a:extLst>
              <a:ext uri="{FF2B5EF4-FFF2-40B4-BE49-F238E27FC236}">
                <a16:creationId xmlns:a16="http://schemas.microsoft.com/office/drawing/2014/main" id="{69EAE542-FEA8-2DAA-9E5C-2D16D585742C}"/>
              </a:ext>
            </a:extLst>
          </p:cNvPr>
          <p:cNvSpPr>
            <a:spLocks noGrp="1"/>
          </p:cNvSpPr>
          <p:nvPr>
            <p:ph type="title"/>
          </p:nvPr>
        </p:nvSpPr>
        <p:spPr/>
        <p:txBody>
          <a:bodyPr/>
          <a:lstStyle/>
          <a:p>
            <a:r>
              <a:rPr lang="en-US" dirty="0"/>
              <a:t>Event study of disaster event</a:t>
            </a:r>
          </a:p>
        </p:txBody>
      </p:sp>
      <p:pic>
        <p:nvPicPr>
          <p:cNvPr id="5" name="Content Placeholder 4">
            <a:extLst>
              <a:ext uri="{FF2B5EF4-FFF2-40B4-BE49-F238E27FC236}">
                <a16:creationId xmlns:a16="http://schemas.microsoft.com/office/drawing/2014/main" id="{8B538F64-5221-F35C-9205-B023DA56213E}"/>
              </a:ext>
            </a:extLst>
          </p:cNvPr>
          <p:cNvPicPr>
            <a:picLocks noGrp="1" noChangeAspect="1"/>
          </p:cNvPicPr>
          <p:nvPr>
            <p:ph idx="1"/>
          </p:nvPr>
        </p:nvPicPr>
        <p:blipFill>
          <a:blip r:embed="rId2"/>
          <a:stretch>
            <a:fillRect/>
          </a:stretch>
        </p:blipFill>
        <p:spPr>
          <a:xfrm>
            <a:off x="2762946" y="1273093"/>
            <a:ext cx="6196809" cy="4255001"/>
          </a:xfrm>
        </p:spPr>
      </p:pic>
      <p:pic>
        <p:nvPicPr>
          <p:cNvPr id="7" name="Picture 6">
            <a:extLst>
              <a:ext uri="{FF2B5EF4-FFF2-40B4-BE49-F238E27FC236}">
                <a16:creationId xmlns:a16="http://schemas.microsoft.com/office/drawing/2014/main" id="{F5F1B18B-3ED8-A026-80AC-EE065723B2FA}"/>
              </a:ext>
            </a:extLst>
          </p:cNvPr>
          <p:cNvPicPr>
            <a:picLocks noChangeAspect="1"/>
          </p:cNvPicPr>
          <p:nvPr/>
        </p:nvPicPr>
        <p:blipFill>
          <a:blip r:embed="rId3"/>
          <a:stretch>
            <a:fillRect/>
          </a:stretch>
        </p:blipFill>
        <p:spPr>
          <a:xfrm>
            <a:off x="3281560" y="5584907"/>
            <a:ext cx="5350648" cy="1209483"/>
          </a:xfrm>
          <a:prstGeom prst="rect">
            <a:avLst/>
          </a:prstGeom>
        </p:spPr>
      </p:pic>
      <p:sp>
        <p:nvSpPr>
          <p:cNvPr id="8" name="TextBox 7">
            <a:extLst>
              <a:ext uri="{FF2B5EF4-FFF2-40B4-BE49-F238E27FC236}">
                <a16:creationId xmlns:a16="http://schemas.microsoft.com/office/drawing/2014/main" id="{AB690CC3-1F63-1F33-EB29-7154DF386BCF}"/>
              </a:ext>
            </a:extLst>
          </p:cNvPr>
          <p:cNvSpPr txBox="1"/>
          <p:nvPr/>
        </p:nvSpPr>
        <p:spPr>
          <a:xfrm>
            <a:off x="8065258" y="1287237"/>
            <a:ext cx="1685499" cy="369332"/>
          </a:xfrm>
          <a:prstGeom prst="rect">
            <a:avLst/>
          </a:prstGeom>
          <a:noFill/>
        </p:spPr>
        <p:txBody>
          <a:bodyPr wrap="square" rtlCol="0">
            <a:spAutoFit/>
          </a:bodyPr>
          <a:lstStyle/>
          <a:p>
            <a:r>
              <a:rPr lang="en-US" dirty="0"/>
              <a:t>= 14.3 years</a:t>
            </a:r>
          </a:p>
        </p:txBody>
      </p:sp>
      <p:sp>
        <p:nvSpPr>
          <p:cNvPr id="22" name="TextBox 21">
            <a:extLst>
              <a:ext uri="{FF2B5EF4-FFF2-40B4-BE49-F238E27FC236}">
                <a16:creationId xmlns:a16="http://schemas.microsoft.com/office/drawing/2014/main" id="{4772E416-A170-C1E0-CD36-7FB189FE89DF}"/>
              </a:ext>
            </a:extLst>
          </p:cNvPr>
          <p:cNvSpPr txBox="1"/>
          <p:nvPr/>
        </p:nvSpPr>
        <p:spPr>
          <a:xfrm>
            <a:off x="9568070" y="2398643"/>
            <a:ext cx="2120347"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The average storm is associated with a </a:t>
            </a:r>
            <a:r>
              <a:rPr lang="en-US" b="1" dirty="0"/>
              <a:t>cumulative excess mortality rate of 37.05 deaths per 100,000</a:t>
            </a:r>
            <a:r>
              <a:rPr lang="en-US" dirty="0"/>
              <a:t> people after 14.3 years</a:t>
            </a:r>
          </a:p>
        </p:txBody>
      </p:sp>
      <p:cxnSp>
        <p:nvCxnSpPr>
          <p:cNvPr id="4" name="Straight Connector 3">
            <a:extLst>
              <a:ext uri="{FF2B5EF4-FFF2-40B4-BE49-F238E27FC236}">
                <a16:creationId xmlns:a16="http://schemas.microsoft.com/office/drawing/2014/main" id="{8457B2DD-2DD3-540C-C39C-D852F6B33AB7}"/>
              </a:ext>
            </a:extLst>
          </p:cNvPr>
          <p:cNvCxnSpPr/>
          <p:nvPr/>
        </p:nvCxnSpPr>
        <p:spPr>
          <a:xfrm>
            <a:off x="5143500" y="3301253"/>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3C7C9FDC-9A7E-1D64-F711-84AE33F41D50}"/>
              </a:ext>
            </a:extLst>
          </p:cNvPr>
          <p:cNvCxnSpPr>
            <a:cxnSpLocks/>
          </p:cNvCxnSpPr>
          <p:nvPr/>
        </p:nvCxnSpPr>
        <p:spPr>
          <a:xfrm>
            <a:off x="5269006" y="3200400"/>
            <a:ext cx="0" cy="558053"/>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FD5AF72D-6C39-DC01-9EF4-38A045DAF374}"/>
              </a:ext>
            </a:extLst>
          </p:cNvPr>
          <p:cNvCxnSpPr>
            <a:cxnSpLocks/>
          </p:cNvCxnSpPr>
          <p:nvPr/>
        </p:nvCxnSpPr>
        <p:spPr>
          <a:xfrm>
            <a:off x="5428129" y="3149973"/>
            <a:ext cx="0" cy="60848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38988F86-3A9C-9A81-664D-05B6751F755F}"/>
              </a:ext>
            </a:extLst>
          </p:cNvPr>
          <p:cNvCxnSpPr>
            <a:cxnSpLocks/>
          </p:cNvCxnSpPr>
          <p:nvPr/>
        </p:nvCxnSpPr>
        <p:spPr>
          <a:xfrm>
            <a:off x="5593976" y="3026708"/>
            <a:ext cx="0" cy="731745"/>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7161BB0E-6DE2-0F74-5D1D-CC13F5868D57}"/>
              </a:ext>
            </a:extLst>
          </p:cNvPr>
          <p:cNvCxnSpPr>
            <a:cxnSpLocks/>
          </p:cNvCxnSpPr>
          <p:nvPr/>
        </p:nvCxnSpPr>
        <p:spPr>
          <a:xfrm>
            <a:off x="5766546" y="3026708"/>
            <a:ext cx="0" cy="731745"/>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9C05D5E6-0A56-7046-3AE9-758890EF8E6C}"/>
              </a:ext>
            </a:extLst>
          </p:cNvPr>
          <p:cNvCxnSpPr>
            <a:cxnSpLocks/>
          </p:cNvCxnSpPr>
          <p:nvPr/>
        </p:nvCxnSpPr>
        <p:spPr>
          <a:xfrm>
            <a:off x="5907742" y="2997570"/>
            <a:ext cx="0" cy="731745"/>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6A7B12BC-60B5-4997-EDCF-81799A2381A6}"/>
              </a:ext>
            </a:extLst>
          </p:cNvPr>
          <p:cNvCxnSpPr>
            <a:cxnSpLocks/>
          </p:cNvCxnSpPr>
          <p:nvPr/>
        </p:nvCxnSpPr>
        <p:spPr>
          <a:xfrm>
            <a:off x="6033248" y="2997570"/>
            <a:ext cx="0" cy="731745"/>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404DC7F4-99C9-E450-645F-301429596354}"/>
              </a:ext>
            </a:extLst>
          </p:cNvPr>
          <p:cNvCxnSpPr>
            <a:cxnSpLocks/>
          </p:cNvCxnSpPr>
          <p:nvPr/>
        </p:nvCxnSpPr>
        <p:spPr>
          <a:xfrm>
            <a:off x="6192371" y="2997570"/>
            <a:ext cx="0" cy="731745"/>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77AF20DC-6955-3DCB-6A7E-3F6E81E9A99B}"/>
              </a:ext>
            </a:extLst>
          </p:cNvPr>
          <p:cNvCxnSpPr>
            <a:cxnSpLocks/>
          </p:cNvCxnSpPr>
          <p:nvPr/>
        </p:nvCxnSpPr>
        <p:spPr>
          <a:xfrm>
            <a:off x="6358218" y="2997570"/>
            <a:ext cx="0" cy="731745"/>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59DD5946-1D4B-634D-5C5F-33AA56EEC830}"/>
              </a:ext>
            </a:extLst>
          </p:cNvPr>
          <p:cNvCxnSpPr>
            <a:cxnSpLocks/>
          </p:cNvCxnSpPr>
          <p:nvPr/>
        </p:nvCxnSpPr>
        <p:spPr>
          <a:xfrm>
            <a:off x="6530788" y="2997570"/>
            <a:ext cx="0" cy="731745"/>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691F6BA4-7933-BCD1-6ED3-CB6E11AF0580}"/>
              </a:ext>
            </a:extLst>
          </p:cNvPr>
          <p:cNvCxnSpPr>
            <a:cxnSpLocks/>
          </p:cNvCxnSpPr>
          <p:nvPr/>
        </p:nvCxnSpPr>
        <p:spPr>
          <a:xfrm>
            <a:off x="6665260" y="3026708"/>
            <a:ext cx="0" cy="720533"/>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D5C82DBC-F3F5-4C79-7621-E83E05A7C523}"/>
              </a:ext>
            </a:extLst>
          </p:cNvPr>
          <p:cNvCxnSpPr>
            <a:cxnSpLocks/>
          </p:cNvCxnSpPr>
          <p:nvPr/>
        </p:nvCxnSpPr>
        <p:spPr>
          <a:xfrm>
            <a:off x="6790766" y="3149973"/>
            <a:ext cx="0" cy="597268"/>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97264840-977B-8973-0F6A-69C25563BE79}"/>
              </a:ext>
            </a:extLst>
          </p:cNvPr>
          <p:cNvCxnSpPr>
            <a:cxnSpLocks/>
          </p:cNvCxnSpPr>
          <p:nvPr/>
        </p:nvCxnSpPr>
        <p:spPr>
          <a:xfrm>
            <a:off x="6949889" y="3200400"/>
            <a:ext cx="0" cy="546841"/>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AB5E0769-975A-9533-C5CC-692BAB9B8E24}"/>
              </a:ext>
            </a:extLst>
          </p:cNvPr>
          <p:cNvCxnSpPr>
            <a:cxnSpLocks/>
          </p:cNvCxnSpPr>
          <p:nvPr/>
        </p:nvCxnSpPr>
        <p:spPr>
          <a:xfrm>
            <a:off x="7115736" y="3301253"/>
            <a:ext cx="0" cy="4459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056B42BF-868A-6C0A-926C-FF379A84FDB5}"/>
              </a:ext>
            </a:extLst>
          </p:cNvPr>
          <p:cNvCxnSpPr>
            <a:cxnSpLocks/>
          </p:cNvCxnSpPr>
          <p:nvPr/>
        </p:nvCxnSpPr>
        <p:spPr>
          <a:xfrm>
            <a:off x="7288306" y="3429000"/>
            <a:ext cx="0" cy="318241"/>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a:extLst>
              <a:ext uri="{FF2B5EF4-FFF2-40B4-BE49-F238E27FC236}">
                <a16:creationId xmlns:a16="http://schemas.microsoft.com/office/drawing/2014/main" id="{304D3DBD-42F7-A9A1-EF15-B99AA9B9A17C}"/>
              </a:ext>
            </a:extLst>
          </p:cNvPr>
          <p:cNvCxnSpPr>
            <a:cxnSpLocks/>
          </p:cNvCxnSpPr>
          <p:nvPr/>
        </p:nvCxnSpPr>
        <p:spPr>
          <a:xfrm>
            <a:off x="7433983" y="3523129"/>
            <a:ext cx="0" cy="235324"/>
          </a:xfrm>
          <a:prstGeom prst="line">
            <a:avLst/>
          </a:prstGeom>
        </p:spPr>
        <p:style>
          <a:lnRef idx="3">
            <a:schemeClr val="accent2"/>
          </a:lnRef>
          <a:fillRef idx="0">
            <a:schemeClr val="accent2"/>
          </a:fillRef>
          <a:effectRef idx="2">
            <a:schemeClr val="accent2"/>
          </a:effectRef>
          <a:fontRef idx="minor">
            <a:schemeClr val="tx1"/>
          </a:fontRef>
        </p:style>
      </p:cxnSp>
      <p:sp>
        <p:nvSpPr>
          <p:cNvPr id="42" name="Slide Number Placeholder 41">
            <a:extLst>
              <a:ext uri="{FF2B5EF4-FFF2-40B4-BE49-F238E27FC236}">
                <a16:creationId xmlns:a16="http://schemas.microsoft.com/office/drawing/2014/main" id="{C1D33BDB-DC4C-4C2B-B2B1-FF06281A5A58}"/>
              </a:ext>
            </a:extLst>
          </p:cNvPr>
          <p:cNvSpPr>
            <a:spLocks noGrp="1"/>
          </p:cNvSpPr>
          <p:nvPr>
            <p:ph type="sldNum" sz="quarter" idx="12"/>
          </p:nvPr>
        </p:nvSpPr>
        <p:spPr/>
        <p:txBody>
          <a:bodyPr/>
          <a:lstStyle/>
          <a:p>
            <a:fld id="{437CC54F-9176-4BBF-8596-A85065203230}" type="slidenum">
              <a:rPr lang="en-US" smtClean="0"/>
              <a:t>22</a:t>
            </a:fld>
            <a:endParaRPr lang="en-US"/>
          </a:p>
        </p:txBody>
      </p:sp>
    </p:spTree>
    <p:extLst>
      <p:ext uri="{BB962C8B-B14F-4D97-AF65-F5344CB8AC3E}">
        <p14:creationId xmlns:p14="http://schemas.microsoft.com/office/powerpoint/2010/main" val="7982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F5B12DB-F414-288D-5359-79F6D8F0BA1A}"/>
              </a:ext>
            </a:extLst>
          </p:cNvPr>
          <p:cNvSpPr>
            <a:spLocks noGrp="1"/>
          </p:cNvSpPr>
          <p:nvPr>
            <p:ph type="ftr" sz="quarter" idx="11"/>
          </p:nvPr>
        </p:nvSpPr>
        <p:spPr/>
        <p:txBody>
          <a:bodyPr/>
          <a:lstStyle/>
          <a:p>
            <a:r>
              <a:rPr lang="en-US"/>
              <a:t>Kelsey Pukelis, Natural Disasters, April 23, 2025</a:t>
            </a:r>
            <a:endParaRPr lang="en-US" dirty="0"/>
          </a:p>
        </p:txBody>
      </p:sp>
      <p:sp>
        <p:nvSpPr>
          <p:cNvPr id="2" name="Title 1">
            <a:extLst>
              <a:ext uri="{FF2B5EF4-FFF2-40B4-BE49-F238E27FC236}">
                <a16:creationId xmlns:a16="http://schemas.microsoft.com/office/drawing/2014/main" id="{BBB7BCF2-7F83-C507-95B3-34755FC30AD6}"/>
              </a:ext>
            </a:extLst>
          </p:cNvPr>
          <p:cNvSpPr>
            <a:spLocks noGrp="1"/>
          </p:cNvSpPr>
          <p:nvPr>
            <p:ph type="title"/>
          </p:nvPr>
        </p:nvSpPr>
        <p:spPr>
          <a:xfrm>
            <a:off x="83127" y="2766218"/>
            <a:ext cx="2341418" cy="1325563"/>
          </a:xfrm>
        </p:spPr>
        <p:txBody>
          <a:bodyPr>
            <a:noAutofit/>
          </a:bodyPr>
          <a:lstStyle/>
          <a:p>
            <a:r>
              <a:rPr lang="en-US" sz="3200" dirty="0"/>
              <a:t>Placebo &amp; permutation</a:t>
            </a:r>
            <a:br>
              <a:rPr lang="en-US" sz="3200" dirty="0"/>
            </a:br>
            <a:r>
              <a:rPr lang="en-US" sz="3200" dirty="0"/>
              <a:t>tests</a:t>
            </a:r>
          </a:p>
        </p:txBody>
      </p:sp>
      <p:pic>
        <p:nvPicPr>
          <p:cNvPr id="5" name="Content Placeholder 4">
            <a:extLst>
              <a:ext uri="{FF2B5EF4-FFF2-40B4-BE49-F238E27FC236}">
                <a16:creationId xmlns:a16="http://schemas.microsoft.com/office/drawing/2014/main" id="{9B3C718E-3395-6F3F-8581-D359EFFBB997}"/>
              </a:ext>
            </a:extLst>
          </p:cNvPr>
          <p:cNvPicPr>
            <a:picLocks noGrp="1" noChangeAspect="1"/>
          </p:cNvPicPr>
          <p:nvPr>
            <p:ph idx="1"/>
          </p:nvPr>
        </p:nvPicPr>
        <p:blipFill>
          <a:blip r:embed="rId2"/>
          <a:stretch>
            <a:fillRect/>
          </a:stretch>
        </p:blipFill>
        <p:spPr>
          <a:xfrm>
            <a:off x="2185382" y="0"/>
            <a:ext cx="10006618" cy="6809616"/>
          </a:xfrm>
        </p:spPr>
      </p:pic>
      <p:sp>
        <p:nvSpPr>
          <p:cNvPr id="3" name="TextBox 2">
            <a:extLst>
              <a:ext uri="{FF2B5EF4-FFF2-40B4-BE49-F238E27FC236}">
                <a16:creationId xmlns:a16="http://schemas.microsoft.com/office/drawing/2014/main" id="{28B5D3CD-A75D-3DA8-3AB6-8134DDB9FA32}"/>
              </a:ext>
            </a:extLst>
          </p:cNvPr>
          <p:cNvSpPr txBox="1"/>
          <p:nvPr/>
        </p:nvSpPr>
        <p:spPr>
          <a:xfrm>
            <a:off x="0" y="6440284"/>
            <a:ext cx="1532965" cy="369332"/>
          </a:xfrm>
          <a:prstGeom prst="rect">
            <a:avLst/>
          </a:prstGeom>
          <a:noFill/>
        </p:spPr>
        <p:txBody>
          <a:bodyPr wrap="square" rtlCol="0">
            <a:spAutoFit/>
          </a:bodyPr>
          <a:lstStyle/>
          <a:p>
            <a:r>
              <a:rPr lang="en-US" dirty="0"/>
              <a:t>Descriptions:</a:t>
            </a:r>
          </a:p>
        </p:txBody>
      </p:sp>
      <p:sp>
        <p:nvSpPr>
          <p:cNvPr id="4" name="Action Button: Get Information 3">
            <a:hlinkClick r:id="rId3" action="ppaction://hlinksldjump" highlightClick="1"/>
            <a:extLst>
              <a:ext uri="{FF2B5EF4-FFF2-40B4-BE49-F238E27FC236}">
                <a16:creationId xmlns:a16="http://schemas.microsoft.com/office/drawing/2014/main" id="{98CFFC8C-FE28-C87E-DA3A-9C8EF8E83AA0}"/>
              </a:ext>
            </a:extLst>
          </p:cNvPr>
          <p:cNvSpPr/>
          <p:nvPr/>
        </p:nvSpPr>
        <p:spPr>
          <a:xfrm>
            <a:off x="1593476" y="6481482"/>
            <a:ext cx="349624" cy="328134"/>
          </a:xfrm>
          <a:prstGeom prst="actionButtonInform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1A84BE9D-E46B-3382-DB9B-7BD49964C3C8}"/>
              </a:ext>
            </a:extLst>
          </p:cNvPr>
          <p:cNvSpPr>
            <a:spLocks noGrp="1"/>
          </p:cNvSpPr>
          <p:nvPr>
            <p:ph type="sldNum" sz="quarter" idx="12"/>
          </p:nvPr>
        </p:nvSpPr>
        <p:spPr/>
        <p:txBody>
          <a:bodyPr/>
          <a:lstStyle/>
          <a:p>
            <a:fld id="{437CC54F-9176-4BBF-8596-A85065203230}" type="slidenum">
              <a:rPr lang="en-US" smtClean="0"/>
              <a:t>23</a:t>
            </a:fld>
            <a:endParaRPr lang="en-US"/>
          </a:p>
        </p:txBody>
      </p:sp>
    </p:spTree>
    <p:extLst>
      <p:ext uri="{BB962C8B-B14F-4D97-AF65-F5344CB8AC3E}">
        <p14:creationId xmlns:p14="http://schemas.microsoft.com/office/powerpoint/2010/main" val="1947934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D90B7-3991-5A3E-C228-0EEF104B91B4}"/>
            </a:ext>
          </a:extLst>
        </p:cNvPr>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EC586DC5-33F3-1F9C-0E17-401F5FAC3AAE}"/>
              </a:ext>
            </a:extLst>
          </p:cNvPr>
          <p:cNvSpPr>
            <a:spLocks noGrp="1"/>
          </p:cNvSpPr>
          <p:nvPr>
            <p:ph type="ftr" sz="quarter" idx="11"/>
          </p:nvPr>
        </p:nvSpPr>
        <p:spPr/>
        <p:txBody>
          <a:bodyPr/>
          <a:lstStyle/>
          <a:p>
            <a:r>
              <a:rPr lang="en-US"/>
              <a:t>Kelsey Pukelis, Natural Disasters, April 23, 2025</a:t>
            </a:r>
            <a:endParaRPr lang="en-US" dirty="0"/>
          </a:p>
        </p:txBody>
      </p:sp>
      <p:sp>
        <p:nvSpPr>
          <p:cNvPr id="2" name="Title 1">
            <a:extLst>
              <a:ext uri="{FF2B5EF4-FFF2-40B4-BE49-F238E27FC236}">
                <a16:creationId xmlns:a16="http://schemas.microsoft.com/office/drawing/2014/main" id="{695DC9EB-BC1F-25C6-1CEA-FDBA3EEDB523}"/>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9123325A-D398-3F70-F0A2-9FC1811384CB}"/>
              </a:ext>
            </a:extLst>
          </p:cNvPr>
          <p:cNvPicPr>
            <a:picLocks noGrp="1" noChangeAspect="1"/>
          </p:cNvPicPr>
          <p:nvPr>
            <p:ph idx="1"/>
          </p:nvPr>
        </p:nvPicPr>
        <p:blipFill>
          <a:blip r:embed="rId2"/>
          <a:stretch>
            <a:fillRect/>
          </a:stretch>
        </p:blipFill>
        <p:spPr>
          <a:xfrm>
            <a:off x="139065" y="49695"/>
            <a:ext cx="7644752" cy="6758609"/>
          </a:xfrm>
        </p:spPr>
      </p:pic>
      <p:pic>
        <p:nvPicPr>
          <p:cNvPr id="7" name="Picture 6">
            <a:extLst>
              <a:ext uri="{FF2B5EF4-FFF2-40B4-BE49-F238E27FC236}">
                <a16:creationId xmlns:a16="http://schemas.microsoft.com/office/drawing/2014/main" id="{8086FED0-0659-F1CF-8825-C56F17769EB6}"/>
              </a:ext>
            </a:extLst>
          </p:cNvPr>
          <p:cNvPicPr>
            <a:picLocks noChangeAspect="1"/>
          </p:cNvPicPr>
          <p:nvPr/>
        </p:nvPicPr>
        <p:blipFill>
          <a:blip r:embed="rId3"/>
          <a:srcRect r="49231"/>
          <a:stretch/>
        </p:blipFill>
        <p:spPr>
          <a:xfrm>
            <a:off x="7513983" y="36671"/>
            <a:ext cx="4678017" cy="1120346"/>
          </a:xfrm>
          <a:prstGeom prst="rect">
            <a:avLst/>
          </a:prstGeom>
        </p:spPr>
      </p:pic>
      <p:pic>
        <p:nvPicPr>
          <p:cNvPr id="8" name="Picture 7">
            <a:extLst>
              <a:ext uri="{FF2B5EF4-FFF2-40B4-BE49-F238E27FC236}">
                <a16:creationId xmlns:a16="http://schemas.microsoft.com/office/drawing/2014/main" id="{74CD4797-3AD2-C066-88C5-1C1DC7A92714}"/>
              </a:ext>
            </a:extLst>
          </p:cNvPr>
          <p:cNvPicPr>
            <a:picLocks noChangeAspect="1"/>
          </p:cNvPicPr>
          <p:nvPr/>
        </p:nvPicPr>
        <p:blipFill>
          <a:blip r:embed="rId3"/>
          <a:srcRect l="51711"/>
          <a:stretch/>
        </p:blipFill>
        <p:spPr>
          <a:xfrm>
            <a:off x="7513984" y="1157017"/>
            <a:ext cx="4449432" cy="1120346"/>
          </a:xfrm>
          <a:prstGeom prst="rect">
            <a:avLst/>
          </a:prstGeom>
        </p:spPr>
      </p:pic>
      <p:sp>
        <p:nvSpPr>
          <p:cNvPr id="9" name="TextBox 8">
            <a:extLst>
              <a:ext uri="{FF2B5EF4-FFF2-40B4-BE49-F238E27FC236}">
                <a16:creationId xmlns:a16="http://schemas.microsoft.com/office/drawing/2014/main" id="{120BFC32-0FEC-0B43-4FB3-5FCC79A7ECE2}"/>
              </a:ext>
            </a:extLst>
          </p:cNvPr>
          <p:cNvSpPr txBox="1"/>
          <p:nvPr/>
        </p:nvSpPr>
        <p:spPr>
          <a:xfrm>
            <a:off x="8506987" y="2331299"/>
            <a:ext cx="2463425"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A total of </a:t>
            </a:r>
            <a:r>
              <a:rPr lang="en-US" b="1" dirty="0"/>
              <a:t>3.6–5.7 million</a:t>
            </a:r>
            <a:r>
              <a:rPr lang="en-US" dirty="0"/>
              <a:t> excess deaths from 1930-2015</a:t>
            </a:r>
          </a:p>
        </p:txBody>
      </p:sp>
      <p:sp>
        <p:nvSpPr>
          <p:cNvPr id="12" name="TextBox 11">
            <a:extLst>
              <a:ext uri="{FF2B5EF4-FFF2-40B4-BE49-F238E27FC236}">
                <a16:creationId xmlns:a16="http://schemas.microsoft.com/office/drawing/2014/main" id="{5498E0CA-344C-4A89-9E09-5EC48201FE25}"/>
              </a:ext>
            </a:extLst>
          </p:cNvPr>
          <p:cNvSpPr txBox="1"/>
          <p:nvPr/>
        </p:nvSpPr>
        <p:spPr>
          <a:xfrm>
            <a:off x="8506987" y="3387438"/>
            <a:ext cx="2463425"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Accounts for</a:t>
            </a:r>
            <a:r>
              <a:rPr lang="en-US" b="1" dirty="0"/>
              <a:t> 3.2–5.1%</a:t>
            </a:r>
            <a:r>
              <a:rPr lang="en-US" dirty="0"/>
              <a:t> of all U.S. deaths annually</a:t>
            </a:r>
          </a:p>
        </p:txBody>
      </p:sp>
      <p:sp>
        <p:nvSpPr>
          <p:cNvPr id="4" name="TextBox 3">
            <a:extLst>
              <a:ext uri="{FF2B5EF4-FFF2-40B4-BE49-F238E27FC236}">
                <a16:creationId xmlns:a16="http://schemas.microsoft.com/office/drawing/2014/main" id="{99128473-662E-00F3-7359-8619D086971E}"/>
              </a:ext>
            </a:extLst>
          </p:cNvPr>
          <p:cNvSpPr txBox="1"/>
          <p:nvPr/>
        </p:nvSpPr>
        <p:spPr>
          <a:xfrm>
            <a:off x="7722729" y="4478442"/>
            <a:ext cx="4240687"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a:t>TCs contributed to more deaths than:</a:t>
            </a:r>
          </a:p>
          <a:p>
            <a:pPr marL="285750" indent="-285750">
              <a:buFont typeface="Arial" panose="020B0604020202020204" pitchFamily="34" charset="0"/>
              <a:buChar char="•"/>
            </a:pPr>
            <a:r>
              <a:rPr lang="en-US" dirty="0"/>
              <a:t>all </a:t>
            </a:r>
            <a:r>
              <a:rPr lang="en-US" b="1" dirty="0"/>
              <a:t>motor vehicle </a:t>
            </a:r>
            <a:r>
              <a:rPr lang="en-US" dirty="0"/>
              <a:t>accidents (2 million)</a:t>
            </a:r>
          </a:p>
          <a:p>
            <a:pPr marL="285750" indent="-285750">
              <a:buFont typeface="Arial" panose="020B0604020202020204" pitchFamily="34" charset="0"/>
              <a:buChar char="•"/>
            </a:pPr>
            <a:r>
              <a:rPr lang="en-US" b="1" dirty="0"/>
              <a:t>infectious</a:t>
            </a:r>
            <a:r>
              <a:rPr lang="en-US" dirty="0"/>
              <a:t> </a:t>
            </a:r>
            <a:r>
              <a:rPr lang="en-US" b="1" dirty="0"/>
              <a:t>diseases</a:t>
            </a:r>
            <a:r>
              <a:rPr lang="en-US" dirty="0"/>
              <a:t> (1.9 million) or </a:t>
            </a:r>
          </a:p>
          <a:p>
            <a:pPr marL="285750" indent="-285750">
              <a:buFont typeface="Arial" panose="020B0604020202020204" pitchFamily="34" charset="0"/>
              <a:buChar char="•"/>
            </a:pPr>
            <a:r>
              <a:rPr lang="en-US" dirty="0"/>
              <a:t>US</a:t>
            </a:r>
            <a:r>
              <a:rPr lang="en-US" b="1" dirty="0"/>
              <a:t> battle deaths </a:t>
            </a:r>
            <a:r>
              <a:rPr lang="en-US" dirty="0"/>
              <a:t>in wars (1.3 million)</a:t>
            </a:r>
          </a:p>
        </p:txBody>
      </p:sp>
      <p:sp>
        <p:nvSpPr>
          <p:cNvPr id="10" name="TextBox 9">
            <a:extLst>
              <a:ext uri="{FF2B5EF4-FFF2-40B4-BE49-F238E27FC236}">
                <a16:creationId xmlns:a16="http://schemas.microsoft.com/office/drawing/2014/main" id="{D7A38FD2-EF0D-9C89-6C98-7AC9E34DF53C}"/>
              </a:ext>
            </a:extLst>
          </p:cNvPr>
          <p:cNvSpPr txBox="1"/>
          <p:nvPr/>
        </p:nvSpPr>
        <p:spPr>
          <a:xfrm>
            <a:off x="7882765" y="5767918"/>
            <a:ext cx="3920613"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a:t>Comparable to annual deaths due to </a:t>
            </a:r>
            <a:r>
              <a:rPr lang="en-US" b="1" dirty="0"/>
              <a:t>high temperatures </a:t>
            </a:r>
            <a:r>
              <a:rPr lang="en-US" dirty="0"/>
              <a:t>(7%) </a:t>
            </a:r>
          </a:p>
        </p:txBody>
      </p:sp>
      <p:sp>
        <p:nvSpPr>
          <p:cNvPr id="3" name="TextBox 2">
            <a:extLst>
              <a:ext uri="{FF2B5EF4-FFF2-40B4-BE49-F238E27FC236}">
                <a16:creationId xmlns:a16="http://schemas.microsoft.com/office/drawing/2014/main" id="{32269C90-1BB8-0167-108D-9165502483B1}"/>
              </a:ext>
            </a:extLst>
          </p:cNvPr>
          <p:cNvSpPr txBox="1"/>
          <p:nvPr/>
        </p:nvSpPr>
        <p:spPr>
          <a:xfrm>
            <a:off x="10420425" y="6475409"/>
            <a:ext cx="1468582" cy="369332"/>
          </a:xfrm>
          <a:prstGeom prst="rect">
            <a:avLst/>
          </a:prstGeom>
          <a:noFill/>
        </p:spPr>
        <p:txBody>
          <a:bodyPr wrap="square" rtlCol="0">
            <a:spAutoFit/>
          </a:bodyPr>
          <a:lstStyle/>
          <a:p>
            <a:r>
              <a:rPr lang="en-US" dirty="0"/>
              <a:t>Robustness:</a:t>
            </a:r>
          </a:p>
        </p:txBody>
      </p:sp>
      <p:sp>
        <p:nvSpPr>
          <p:cNvPr id="6" name="Action Button: Get Information 5">
            <a:hlinkClick r:id="rId4" action="ppaction://hlinksldjump" highlightClick="1"/>
            <a:extLst>
              <a:ext uri="{FF2B5EF4-FFF2-40B4-BE49-F238E27FC236}">
                <a16:creationId xmlns:a16="http://schemas.microsoft.com/office/drawing/2014/main" id="{303EBE06-7019-7D01-CEBC-D09F0FC89A18}"/>
              </a:ext>
            </a:extLst>
          </p:cNvPr>
          <p:cNvSpPr/>
          <p:nvPr/>
        </p:nvSpPr>
        <p:spPr>
          <a:xfrm>
            <a:off x="11803378" y="6511847"/>
            <a:ext cx="305495" cy="296457"/>
          </a:xfrm>
          <a:prstGeom prst="actionButtonInform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1975D54-75B4-965F-132F-660716F36408}"/>
              </a:ext>
            </a:extLst>
          </p:cNvPr>
          <p:cNvSpPr txBox="1"/>
          <p:nvPr/>
        </p:nvSpPr>
        <p:spPr>
          <a:xfrm>
            <a:off x="7884572" y="6479820"/>
            <a:ext cx="2175767" cy="369332"/>
          </a:xfrm>
          <a:prstGeom prst="rect">
            <a:avLst/>
          </a:prstGeom>
          <a:noFill/>
        </p:spPr>
        <p:txBody>
          <a:bodyPr wrap="square" rtlCol="0">
            <a:spAutoFit/>
          </a:bodyPr>
          <a:lstStyle/>
          <a:p>
            <a:r>
              <a:rPr lang="en-US" dirty="0"/>
              <a:t>Calculating burden:</a:t>
            </a:r>
          </a:p>
        </p:txBody>
      </p:sp>
      <p:sp>
        <p:nvSpPr>
          <p:cNvPr id="13" name="Action Button: Get Information 12">
            <a:hlinkClick r:id="rId5" action="ppaction://hlinksldjump" highlightClick="1"/>
            <a:extLst>
              <a:ext uri="{FF2B5EF4-FFF2-40B4-BE49-F238E27FC236}">
                <a16:creationId xmlns:a16="http://schemas.microsoft.com/office/drawing/2014/main" id="{95BBC6C7-3215-5667-BCCC-DF5582C7CDCF}"/>
              </a:ext>
            </a:extLst>
          </p:cNvPr>
          <p:cNvSpPr/>
          <p:nvPr/>
        </p:nvSpPr>
        <p:spPr>
          <a:xfrm>
            <a:off x="10029487" y="6511847"/>
            <a:ext cx="320462" cy="309482"/>
          </a:xfrm>
          <a:prstGeom prst="actionButtonInform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96313B15-8B0B-5BA6-1DDC-76C17A9E5B59}"/>
              </a:ext>
            </a:extLst>
          </p:cNvPr>
          <p:cNvSpPr>
            <a:spLocks noGrp="1"/>
          </p:cNvSpPr>
          <p:nvPr>
            <p:ph type="sldNum" sz="quarter" idx="12"/>
          </p:nvPr>
        </p:nvSpPr>
        <p:spPr/>
        <p:txBody>
          <a:bodyPr/>
          <a:lstStyle/>
          <a:p>
            <a:fld id="{437CC54F-9176-4BBF-8596-A85065203230}" type="slidenum">
              <a:rPr lang="en-US" smtClean="0"/>
              <a:t>24</a:t>
            </a:fld>
            <a:endParaRPr lang="en-US"/>
          </a:p>
        </p:txBody>
      </p:sp>
    </p:spTree>
    <p:extLst>
      <p:ext uri="{BB962C8B-B14F-4D97-AF65-F5344CB8AC3E}">
        <p14:creationId xmlns:p14="http://schemas.microsoft.com/office/powerpoint/2010/main" val="357550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4" grpId="0" animBg="1"/>
      <p:bldP spid="10" grpId="0" animBg="1"/>
      <p:bldP spid="3" grpId="0"/>
      <p:bldP spid="6" grpId="0" animBg="1"/>
      <p:bldP spid="11"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C1CE-5514-FF3C-C18B-4CC004BD6F93}"/>
              </a:ext>
            </a:extLst>
          </p:cNvPr>
          <p:cNvSpPr>
            <a:spLocks noGrp="1"/>
          </p:cNvSpPr>
          <p:nvPr>
            <p:ph type="title"/>
          </p:nvPr>
        </p:nvSpPr>
        <p:spPr/>
        <p:txBody>
          <a:bodyPr/>
          <a:lstStyle/>
          <a:p>
            <a:r>
              <a:rPr lang="en-US" dirty="0"/>
              <a:t>Results: Heterogeneity</a:t>
            </a:r>
          </a:p>
        </p:txBody>
      </p:sp>
      <p:sp>
        <p:nvSpPr>
          <p:cNvPr id="3" name="Text Placeholder 2">
            <a:extLst>
              <a:ext uri="{FF2B5EF4-FFF2-40B4-BE49-F238E27FC236}">
                <a16:creationId xmlns:a16="http://schemas.microsoft.com/office/drawing/2014/main" id="{6D89F391-5771-49E9-BC83-CE1B44F3E1D2}"/>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CE3803EC-F4CB-525E-5024-DE253C141D44}"/>
              </a:ext>
            </a:extLst>
          </p:cNvPr>
          <p:cNvSpPr>
            <a:spLocks noGrp="1"/>
          </p:cNvSpPr>
          <p:nvPr>
            <p:ph type="ftr" sz="quarter" idx="11"/>
          </p:nvPr>
        </p:nvSpPr>
        <p:spPr/>
        <p:txBody>
          <a:bodyPr/>
          <a:lstStyle/>
          <a:p>
            <a:r>
              <a:rPr lang="en-US"/>
              <a:t>Kelsey Pukelis, Natural Disasters, April 23, 2025</a:t>
            </a:r>
          </a:p>
        </p:txBody>
      </p:sp>
      <p:sp>
        <p:nvSpPr>
          <p:cNvPr id="5" name="Slide Number Placeholder 4">
            <a:extLst>
              <a:ext uri="{FF2B5EF4-FFF2-40B4-BE49-F238E27FC236}">
                <a16:creationId xmlns:a16="http://schemas.microsoft.com/office/drawing/2014/main" id="{AD195896-692B-D111-3087-3FFD351D3560}"/>
              </a:ext>
            </a:extLst>
          </p:cNvPr>
          <p:cNvSpPr>
            <a:spLocks noGrp="1"/>
          </p:cNvSpPr>
          <p:nvPr>
            <p:ph type="sldNum" sz="quarter" idx="12"/>
          </p:nvPr>
        </p:nvSpPr>
        <p:spPr/>
        <p:txBody>
          <a:bodyPr/>
          <a:lstStyle/>
          <a:p>
            <a:fld id="{437CC54F-9176-4BBF-8596-A85065203230}" type="slidenum">
              <a:rPr lang="en-US" smtClean="0"/>
              <a:t>25</a:t>
            </a:fld>
            <a:endParaRPr lang="en-US"/>
          </a:p>
        </p:txBody>
      </p:sp>
    </p:spTree>
    <p:extLst>
      <p:ext uri="{BB962C8B-B14F-4D97-AF65-F5344CB8AC3E}">
        <p14:creationId xmlns:p14="http://schemas.microsoft.com/office/powerpoint/2010/main" val="800833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6B68A-E1D2-2FD9-1D98-DCE095842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9FAD2-1A83-0554-28A6-6D12D8CA921A}"/>
              </a:ext>
            </a:extLst>
          </p:cNvPr>
          <p:cNvSpPr>
            <a:spLocks noGrp="1"/>
          </p:cNvSpPr>
          <p:nvPr>
            <p:ph type="title"/>
          </p:nvPr>
        </p:nvSpPr>
        <p:spPr/>
        <p:txBody>
          <a:bodyPr/>
          <a:lstStyle/>
          <a:p>
            <a:r>
              <a:rPr lang="en-US" dirty="0"/>
              <a:t>Heterogeneity by </a:t>
            </a:r>
            <a:r>
              <a:rPr lang="en-US" b="1" dirty="0"/>
              <a:t>age</a:t>
            </a:r>
          </a:p>
        </p:txBody>
      </p:sp>
      <p:sp>
        <p:nvSpPr>
          <p:cNvPr id="3" name="Content Placeholder 2">
            <a:extLst>
              <a:ext uri="{FF2B5EF4-FFF2-40B4-BE49-F238E27FC236}">
                <a16:creationId xmlns:a16="http://schemas.microsoft.com/office/drawing/2014/main" id="{14144B41-DB0F-97EC-58DF-670F7A418A29}"/>
              </a:ext>
            </a:extLst>
          </p:cNvPr>
          <p:cNvSpPr>
            <a:spLocks noGrp="1"/>
          </p:cNvSpPr>
          <p:nvPr>
            <p:ph sz="half" idx="1"/>
          </p:nvPr>
        </p:nvSpPr>
        <p:spPr/>
        <p:txBody>
          <a:bodyPr>
            <a:normAutofit/>
          </a:bodyPr>
          <a:lstStyle/>
          <a:p>
            <a:pPr marL="0" indent="0">
              <a:buNone/>
            </a:pPr>
            <a:r>
              <a:rPr lang="en-US" dirty="0"/>
              <a:t>All mortality rates expressed as cumulative excess deaths per 100,000 over 14.3 years. </a:t>
            </a:r>
          </a:p>
          <a:p>
            <a:pPr marL="0" indent="0">
              <a:buNone/>
            </a:pPr>
            <a:endParaRPr lang="en-US" dirty="0"/>
          </a:p>
          <a:p>
            <a:pPr lvl="1"/>
            <a:endParaRPr lang="en-US" dirty="0"/>
          </a:p>
          <a:p>
            <a:pPr lvl="1"/>
            <a:endParaRPr lang="en-US" dirty="0"/>
          </a:p>
        </p:txBody>
      </p:sp>
      <p:pic>
        <p:nvPicPr>
          <p:cNvPr id="7" name="Content Placeholder 6">
            <a:extLst>
              <a:ext uri="{FF2B5EF4-FFF2-40B4-BE49-F238E27FC236}">
                <a16:creationId xmlns:a16="http://schemas.microsoft.com/office/drawing/2014/main" id="{E9C412BF-7CC0-3E50-3B41-DCC3AD765C51}"/>
              </a:ext>
            </a:extLst>
          </p:cNvPr>
          <p:cNvPicPr>
            <a:picLocks noGrp="1" noChangeAspect="1"/>
          </p:cNvPicPr>
          <p:nvPr>
            <p:ph sz="half" idx="2"/>
          </p:nvPr>
        </p:nvPicPr>
        <p:blipFill>
          <a:blip r:embed="rId2"/>
          <a:stretch>
            <a:fillRect/>
          </a:stretch>
        </p:blipFill>
        <p:spPr>
          <a:xfrm>
            <a:off x="6300444" y="2048396"/>
            <a:ext cx="4925112" cy="3905795"/>
          </a:xfrm>
        </p:spPr>
      </p:pic>
      <p:graphicFrame>
        <p:nvGraphicFramePr>
          <p:cNvPr id="4" name="Table 3">
            <a:extLst>
              <a:ext uri="{FF2B5EF4-FFF2-40B4-BE49-F238E27FC236}">
                <a16:creationId xmlns:a16="http://schemas.microsoft.com/office/drawing/2014/main" id="{99F4F533-131B-17EA-5925-9709C9495612}"/>
              </a:ext>
            </a:extLst>
          </p:cNvPr>
          <p:cNvGraphicFramePr>
            <a:graphicFrameLocks noGrp="1"/>
          </p:cNvGraphicFramePr>
          <p:nvPr>
            <p:extLst>
              <p:ext uri="{D42A27DB-BD31-4B8C-83A1-F6EECF244321}">
                <p14:modId xmlns:p14="http://schemas.microsoft.com/office/powerpoint/2010/main" val="2140959324"/>
              </p:ext>
            </p:extLst>
          </p:nvPr>
        </p:nvGraphicFramePr>
        <p:xfrm>
          <a:off x="838200" y="3311622"/>
          <a:ext cx="4754880" cy="2494280"/>
        </p:xfrm>
        <a:graphic>
          <a:graphicData uri="http://schemas.openxmlformats.org/drawingml/2006/table">
            <a:tbl>
              <a:tblPr firstRow="1" bandRow="1">
                <a:tableStyleId>{3B4B98B0-60AC-42C2-AFA5-B58CD77FA1E5}</a:tableStyleId>
              </a:tblPr>
              <a:tblGrid>
                <a:gridCol w="1554480">
                  <a:extLst>
                    <a:ext uri="{9D8B030D-6E8A-4147-A177-3AD203B41FA5}">
                      <a16:colId xmlns:a16="http://schemas.microsoft.com/office/drawing/2014/main" val="901766137"/>
                    </a:ext>
                  </a:extLst>
                </a:gridCol>
                <a:gridCol w="1554480">
                  <a:extLst>
                    <a:ext uri="{9D8B030D-6E8A-4147-A177-3AD203B41FA5}">
                      <a16:colId xmlns:a16="http://schemas.microsoft.com/office/drawing/2014/main" val="213645564"/>
                    </a:ext>
                  </a:extLst>
                </a:gridCol>
                <a:gridCol w="1645920">
                  <a:extLst>
                    <a:ext uri="{9D8B030D-6E8A-4147-A177-3AD203B41FA5}">
                      <a16:colId xmlns:a16="http://schemas.microsoft.com/office/drawing/2014/main" val="3845386801"/>
                    </a:ext>
                  </a:extLst>
                </a:gridCol>
              </a:tblGrid>
              <a:tr h="370840">
                <a:tc>
                  <a:txBody>
                    <a:bodyPr/>
                    <a:lstStyle/>
                    <a:p>
                      <a:r>
                        <a:rPr lang="en-US" dirty="0"/>
                        <a:t>Group</a:t>
                      </a:r>
                    </a:p>
                  </a:txBody>
                  <a:tcPr/>
                </a:tc>
                <a:tc>
                  <a:txBody>
                    <a:bodyPr/>
                    <a:lstStyle/>
                    <a:p>
                      <a:r>
                        <a:rPr lang="en-US" dirty="0"/>
                        <a:t>Cum. excess deaths rate</a:t>
                      </a:r>
                    </a:p>
                  </a:txBody>
                  <a:tcPr/>
                </a:tc>
                <a:tc>
                  <a:txBody>
                    <a:bodyPr/>
                    <a:lstStyle/>
                    <a:p>
                      <a:r>
                        <a:rPr lang="en-US" dirty="0"/>
                        <a:t>% of excess deaths</a:t>
                      </a:r>
                    </a:p>
                  </a:txBody>
                  <a:tcPr/>
                </a:tc>
                <a:extLst>
                  <a:ext uri="{0D108BD9-81ED-4DB2-BD59-A6C34878D82A}">
                    <a16:rowId xmlns:a16="http://schemas.microsoft.com/office/drawing/2014/main" val="2451498858"/>
                  </a:ext>
                </a:extLst>
              </a:tr>
              <a:tr h="370840">
                <a:tc>
                  <a:txBody>
                    <a:bodyPr/>
                    <a:lstStyle/>
                    <a:p>
                      <a:r>
                        <a:rPr lang="en-US" dirty="0"/>
                        <a:t>Infants &lt; 1</a:t>
                      </a:r>
                    </a:p>
                  </a:txBody>
                  <a:tcPr/>
                </a:tc>
                <a:tc>
                  <a:txBody>
                    <a:bodyPr/>
                    <a:lstStyle/>
                    <a:p>
                      <a:r>
                        <a:rPr lang="en-US" dirty="0"/>
                        <a:t>49.8</a:t>
                      </a:r>
                    </a:p>
                  </a:txBody>
                  <a:tcPr/>
                </a:tc>
                <a:tc>
                  <a:txBody>
                    <a:bodyPr/>
                    <a:lstStyle/>
                    <a:p>
                      <a:r>
                        <a:rPr lang="en-US" dirty="0"/>
                        <a:t>14%</a:t>
                      </a:r>
                    </a:p>
                  </a:txBody>
                  <a:tcPr/>
                </a:tc>
                <a:extLst>
                  <a:ext uri="{0D108BD9-81ED-4DB2-BD59-A6C34878D82A}">
                    <a16:rowId xmlns:a16="http://schemas.microsoft.com/office/drawing/2014/main" val="3573182538"/>
                  </a:ext>
                </a:extLst>
              </a:tr>
              <a:tr h="370840">
                <a:tc>
                  <a:txBody>
                    <a:bodyPr/>
                    <a:lstStyle/>
                    <a:p>
                      <a:r>
                        <a:rPr lang="en-US" dirty="0"/>
                        <a:t>1 ≤ age ≤ 44</a:t>
                      </a:r>
                    </a:p>
                  </a:txBody>
                  <a:tcPr/>
                </a:tc>
                <a:tc>
                  <a:txBody>
                    <a:bodyPr/>
                    <a:lstStyle/>
                    <a:p>
                      <a:r>
                        <a:rPr lang="en-US" dirty="0"/>
                        <a:t>2.5</a:t>
                      </a:r>
                    </a:p>
                  </a:txBody>
                  <a:tcPr/>
                </a:tc>
                <a:tc>
                  <a:txBody>
                    <a:bodyPr/>
                    <a:lstStyle/>
                    <a:p>
                      <a:r>
                        <a:rPr lang="en-US" dirty="0"/>
                        <a:t>32%</a:t>
                      </a:r>
                    </a:p>
                  </a:txBody>
                  <a:tcPr/>
                </a:tc>
                <a:extLst>
                  <a:ext uri="{0D108BD9-81ED-4DB2-BD59-A6C34878D82A}">
                    <a16:rowId xmlns:a16="http://schemas.microsoft.com/office/drawing/2014/main" val="234126630"/>
                  </a:ext>
                </a:extLst>
              </a:tr>
              <a:tr h="370840">
                <a:tc>
                  <a:txBody>
                    <a:bodyPr/>
                    <a:lstStyle/>
                    <a:p>
                      <a:r>
                        <a:rPr lang="en-US" dirty="0"/>
                        <a:t>45 ≤ age ≤ 64</a:t>
                      </a:r>
                    </a:p>
                  </a:txBody>
                  <a:tcPr/>
                </a:tc>
                <a:tc>
                  <a:txBody>
                    <a:bodyPr/>
                    <a:lstStyle/>
                    <a:p>
                      <a:r>
                        <a:rPr lang="en-US" dirty="0"/>
                        <a:t>3.5</a:t>
                      </a:r>
                    </a:p>
                  </a:txBody>
                  <a:tcPr/>
                </a:tc>
                <a:tc>
                  <a:txBody>
                    <a:bodyPr/>
                    <a:lstStyle/>
                    <a:p>
                      <a:r>
                        <a:rPr lang="en-US" dirty="0"/>
                        <a:t>8%</a:t>
                      </a:r>
                    </a:p>
                  </a:txBody>
                  <a:tcPr/>
                </a:tc>
                <a:extLst>
                  <a:ext uri="{0D108BD9-81ED-4DB2-BD59-A6C34878D82A}">
                    <a16:rowId xmlns:a16="http://schemas.microsoft.com/office/drawing/2014/main" val="3746172204"/>
                  </a:ext>
                </a:extLst>
              </a:tr>
              <a:tr h="370840">
                <a:tc>
                  <a:txBody>
                    <a:bodyPr/>
                    <a:lstStyle/>
                    <a:p>
                      <a:r>
                        <a:rPr lang="en-US" dirty="0"/>
                        <a:t>Aged ≥ 65</a:t>
                      </a:r>
                    </a:p>
                  </a:txBody>
                  <a:tcPr/>
                </a:tc>
                <a:tc>
                  <a:txBody>
                    <a:bodyPr/>
                    <a:lstStyle/>
                    <a:p>
                      <a:r>
                        <a:rPr lang="en-US" dirty="0"/>
                        <a:t>22.8</a:t>
                      </a:r>
                    </a:p>
                  </a:txBody>
                  <a:tcPr/>
                </a:tc>
                <a:tc>
                  <a:txBody>
                    <a:bodyPr/>
                    <a:lstStyle/>
                    <a:p>
                      <a:r>
                        <a:rPr lang="en-US" dirty="0"/>
                        <a:t>46%</a:t>
                      </a:r>
                    </a:p>
                  </a:txBody>
                  <a:tcPr/>
                </a:tc>
                <a:extLst>
                  <a:ext uri="{0D108BD9-81ED-4DB2-BD59-A6C34878D82A}">
                    <a16:rowId xmlns:a16="http://schemas.microsoft.com/office/drawing/2014/main" val="1950737849"/>
                  </a:ext>
                </a:extLst>
              </a:tr>
              <a:tr h="370840">
                <a:tc>
                  <a:txBody>
                    <a:bodyPr/>
                    <a:lstStyle/>
                    <a:p>
                      <a:r>
                        <a:rPr lang="en-US" b="1" dirty="0"/>
                        <a:t>Overall</a:t>
                      </a:r>
                    </a:p>
                  </a:txBody>
                  <a:tcPr/>
                </a:tc>
                <a:tc>
                  <a:txBody>
                    <a:bodyPr/>
                    <a:lstStyle/>
                    <a:p>
                      <a:r>
                        <a:rPr lang="en-US" b="1" dirty="0"/>
                        <a:t>37.05</a:t>
                      </a:r>
                    </a:p>
                  </a:txBody>
                  <a:tcPr/>
                </a:tc>
                <a:tc>
                  <a:txBody>
                    <a:bodyPr/>
                    <a:lstStyle/>
                    <a:p>
                      <a:r>
                        <a:rPr lang="en-US" b="1" dirty="0"/>
                        <a:t>100%</a:t>
                      </a:r>
                    </a:p>
                  </a:txBody>
                  <a:tcPr/>
                </a:tc>
                <a:extLst>
                  <a:ext uri="{0D108BD9-81ED-4DB2-BD59-A6C34878D82A}">
                    <a16:rowId xmlns:a16="http://schemas.microsoft.com/office/drawing/2014/main" val="1342599165"/>
                  </a:ext>
                </a:extLst>
              </a:tr>
            </a:tbl>
          </a:graphicData>
        </a:graphic>
      </p:graphicFrame>
      <p:sp>
        <p:nvSpPr>
          <p:cNvPr id="5" name="TextBox 4">
            <a:extLst>
              <a:ext uri="{FF2B5EF4-FFF2-40B4-BE49-F238E27FC236}">
                <a16:creationId xmlns:a16="http://schemas.microsoft.com/office/drawing/2014/main" id="{53FA9462-07FD-CCA7-8BDC-6A556B9393CD}"/>
              </a:ext>
            </a:extLst>
          </p:cNvPr>
          <p:cNvSpPr txBox="1"/>
          <p:nvPr/>
        </p:nvSpPr>
        <p:spPr>
          <a:xfrm>
            <a:off x="0" y="6456988"/>
            <a:ext cx="5981700" cy="338554"/>
          </a:xfrm>
          <a:prstGeom prst="rect">
            <a:avLst/>
          </a:prstGeom>
          <a:noFill/>
        </p:spPr>
        <p:txBody>
          <a:bodyPr wrap="square" rtlCol="0">
            <a:spAutoFit/>
          </a:bodyPr>
          <a:lstStyle/>
          <a:p>
            <a:r>
              <a:rPr lang="en-US" sz="1600" dirty="0"/>
              <a:t>(Limited to these groups because of historical data)</a:t>
            </a:r>
          </a:p>
        </p:txBody>
      </p:sp>
      <p:sp>
        <p:nvSpPr>
          <p:cNvPr id="6" name="Footer Placeholder 5">
            <a:extLst>
              <a:ext uri="{FF2B5EF4-FFF2-40B4-BE49-F238E27FC236}">
                <a16:creationId xmlns:a16="http://schemas.microsoft.com/office/drawing/2014/main" id="{3A29C935-E868-9224-EF21-7182790BC4FA}"/>
              </a:ext>
            </a:extLst>
          </p:cNvPr>
          <p:cNvSpPr>
            <a:spLocks noGrp="1"/>
          </p:cNvSpPr>
          <p:nvPr>
            <p:ph type="ftr" sz="quarter" idx="11"/>
          </p:nvPr>
        </p:nvSpPr>
        <p:spPr/>
        <p:txBody>
          <a:bodyPr/>
          <a:lstStyle/>
          <a:p>
            <a:r>
              <a:rPr lang="en-US"/>
              <a:t>Kelsey Pukelis, Natural Disasters, April 23, 2025</a:t>
            </a:r>
            <a:endParaRPr lang="en-US" dirty="0"/>
          </a:p>
        </p:txBody>
      </p:sp>
      <p:sp>
        <p:nvSpPr>
          <p:cNvPr id="8" name="Slide Number Placeholder 7">
            <a:extLst>
              <a:ext uri="{FF2B5EF4-FFF2-40B4-BE49-F238E27FC236}">
                <a16:creationId xmlns:a16="http://schemas.microsoft.com/office/drawing/2014/main" id="{32EBD6CD-E5B4-E30F-2888-0832951CE8A8}"/>
              </a:ext>
            </a:extLst>
          </p:cNvPr>
          <p:cNvSpPr>
            <a:spLocks noGrp="1"/>
          </p:cNvSpPr>
          <p:nvPr>
            <p:ph type="sldNum" sz="quarter" idx="12"/>
          </p:nvPr>
        </p:nvSpPr>
        <p:spPr/>
        <p:txBody>
          <a:bodyPr/>
          <a:lstStyle/>
          <a:p>
            <a:fld id="{437CC54F-9176-4BBF-8596-A85065203230}" type="slidenum">
              <a:rPr lang="en-US" smtClean="0"/>
              <a:t>26</a:t>
            </a:fld>
            <a:endParaRPr lang="en-US"/>
          </a:p>
        </p:txBody>
      </p:sp>
    </p:spTree>
    <p:extLst>
      <p:ext uri="{BB962C8B-B14F-4D97-AF65-F5344CB8AC3E}">
        <p14:creationId xmlns:p14="http://schemas.microsoft.com/office/powerpoint/2010/main" val="3924587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22FD-C0D5-45AC-F994-DB88739CEC88}"/>
              </a:ext>
            </a:extLst>
          </p:cNvPr>
          <p:cNvSpPr>
            <a:spLocks noGrp="1"/>
          </p:cNvSpPr>
          <p:nvPr>
            <p:ph type="title"/>
          </p:nvPr>
        </p:nvSpPr>
        <p:spPr/>
        <p:txBody>
          <a:bodyPr/>
          <a:lstStyle/>
          <a:p>
            <a:r>
              <a:rPr lang="en-US" dirty="0"/>
              <a:t>Heterogeneity by </a:t>
            </a:r>
            <a:r>
              <a:rPr lang="en-US" b="1" dirty="0"/>
              <a:t>race</a:t>
            </a:r>
          </a:p>
        </p:txBody>
      </p:sp>
      <p:sp>
        <p:nvSpPr>
          <p:cNvPr id="3" name="Content Placeholder 2">
            <a:extLst>
              <a:ext uri="{FF2B5EF4-FFF2-40B4-BE49-F238E27FC236}">
                <a16:creationId xmlns:a16="http://schemas.microsoft.com/office/drawing/2014/main" id="{77406FEC-6C31-4E03-1369-F07F4715BB6C}"/>
              </a:ext>
            </a:extLst>
          </p:cNvPr>
          <p:cNvSpPr>
            <a:spLocks noGrp="1"/>
          </p:cNvSpPr>
          <p:nvPr>
            <p:ph sz="half" idx="1"/>
          </p:nvPr>
        </p:nvSpPr>
        <p:spPr/>
        <p:txBody>
          <a:bodyPr>
            <a:normAutofit/>
          </a:bodyPr>
          <a:lstStyle/>
          <a:p>
            <a:pPr marL="0" indent="0">
              <a:buNone/>
            </a:pPr>
            <a:r>
              <a:rPr lang="en-US" dirty="0"/>
              <a:t>All mortality rates expressed as cumulative excess deaths per 100,000 over 14.3 years. </a:t>
            </a:r>
          </a:p>
          <a:p>
            <a:pPr marL="0" indent="0">
              <a:buNone/>
            </a:pPr>
            <a:r>
              <a:rPr lang="en-US" sz="2000" dirty="0"/>
              <a:t>(Data limitations for other racial groups)</a:t>
            </a:r>
          </a:p>
          <a:p>
            <a:pPr lvl="1"/>
            <a:endParaRPr lang="en-US" dirty="0"/>
          </a:p>
          <a:p>
            <a:pPr lvl="1"/>
            <a:endParaRPr lang="en-US" dirty="0"/>
          </a:p>
        </p:txBody>
      </p:sp>
      <p:pic>
        <p:nvPicPr>
          <p:cNvPr id="6" name="Content Placeholder 5">
            <a:extLst>
              <a:ext uri="{FF2B5EF4-FFF2-40B4-BE49-F238E27FC236}">
                <a16:creationId xmlns:a16="http://schemas.microsoft.com/office/drawing/2014/main" id="{66B0A359-6494-88EA-5E41-C8CB2F3622FA}"/>
              </a:ext>
            </a:extLst>
          </p:cNvPr>
          <p:cNvPicPr>
            <a:picLocks noGrp="1" noChangeAspect="1"/>
          </p:cNvPicPr>
          <p:nvPr>
            <p:ph sz="half" idx="2"/>
          </p:nvPr>
        </p:nvPicPr>
        <p:blipFill>
          <a:blip r:embed="rId2"/>
          <a:stretch>
            <a:fillRect/>
          </a:stretch>
        </p:blipFill>
        <p:spPr>
          <a:xfrm>
            <a:off x="6305207" y="2081738"/>
            <a:ext cx="4915586" cy="3839111"/>
          </a:xfrm>
        </p:spPr>
      </p:pic>
      <p:graphicFrame>
        <p:nvGraphicFramePr>
          <p:cNvPr id="4" name="Table 3">
            <a:extLst>
              <a:ext uri="{FF2B5EF4-FFF2-40B4-BE49-F238E27FC236}">
                <a16:creationId xmlns:a16="http://schemas.microsoft.com/office/drawing/2014/main" id="{97C3CB24-ED5F-FA5B-A198-821934443F03}"/>
              </a:ext>
            </a:extLst>
          </p:cNvPr>
          <p:cNvGraphicFramePr>
            <a:graphicFrameLocks noGrp="1"/>
          </p:cNvGraphicFramePr>
          <p:nvPr>
            <p:extLst>
              <p:ext uri="{D42A27DB-BD31-4B8C-83A1-F6EECF244321}">
                <p14:modId xmlns:p14="http://schemas.microsoft.com/office/powerpoint/2010/main" val="346393168"/>
              </p:ext>
            </p:extLst>
          </p:nvPr>
        </p:nvGraphicFramePr>
        <p:xfrm>
          <a:off x="971207" y="3790562"/>
          <a:ext cx="4754880" cy="1752600"/>
        </p:xfrm>
        <a:graphic>
          <a:graphicData uri="http://schemas.openxmlformats.org/drawingml/2006/table">
            <a:tbl>
              <a:tblPr firstRow="1" bandRow="1">
                <a:tableStyleId>{3B4B98B0-60AC-42C2-AFA5-B58CD77FA1E5}</a:tableStyleId>
              </a:tblPr>
              <a:tblGrid>
                <a:gridCol w="1554480">
                  <a:extLst>
                    <a:ext uri="{9D8B030D-6E8A-4147-A177-3AD203B41FA5}">
                      <a16:colId xmlns:a16="http://schemas.microsoft.com/office/drawing/2014/main" val="901766137"/>
                    </a:ext>
                  </a:extLst>
                </a:gridCol>
                <a:gridCol w="1554480">
                  <a:extLst>
                    <a:ext uri="{9D8B030D-6E8A-4147-A177-3AD203B41FA5}">
                      <a16:colId xmlns:a16="http://schemas.microsoft.com/office/drawing/2014/main" val="213645564"/>
                    </a:ext>
                  </a:extLst>
                </a:gridCol>
                <a:gridCol w="1645920">
                  <a:extLst>
                    <a:ext uri="{9D8B030D-6E8A-4147-A177-3AD203B41FA5}">
                      <a16:colId xmlns:a16="http://schemas.microsoft.com/office/drawing/2014/main" val="3845386801"/>
                    </a:ext>
                  </a:extLst>
                </a:gridCol>
              </a:tblGrid>
              <a:tr h="370840">
                <a:tc>
                  <a:txBody>
                    <a:bodyPr/>
                    <a:lstStyle/>
                    <a:p>
                      <a:r>
                        <a:rPr lang="en-US" dirty="0"/>
                        <a:t>Group</a:t>
                      </a:r>
                    </a:p>
                  </a:txBody>
                  <a:tcPr/>
                </a:tc>
                <a:tc>
                  <a:txBody>
                    <a:bodyPr/>
                    <a:lstStyle/>
                    <a:p>
                      <a:r>
                        <a:rPr lang="en-US" dirty="0"/>
                        <a:t>Cum. excess deaths rate</a:t>
                      </a:r>
                    </a:p>
                  </a:txBody>
                  <a:tcPr/>
                </a:tc>
                <a:tc>
                  <a:txBody>
                    <a:bodyPr/>
                    <a:lstStyle/>
                    <a:p>
                      <a:r>
                        <a:rPr lang="en-US" dirty="0"/>
                        <a:t>% of excess deaths</a:t>
                      </a:r>
                    </a:p>
                  </a:txBody>
                  <a:tcPr/>
                </a:tc>
                <a:extLst>
                  <a:ext uri="{0D108BD9-81ED-4DB2-BD59-A6C34878D82A}">
                    <a16:rowId xmlns:a16="http://schemas.microsoft.com/office/drawing/2014/main" val="2451498858"/>
                  </a:ext>
                </a:extLst>
              </a:tr>
              <a:tr h="370840">
                <a:tc>
                  <a:txBody>
                    <a:bodyPr/>
                    <a:lstStyle/>
                    <a:p>
                      <a:r>
                        <a:rPr lang="en-US" dirty="0"/>
                        <a:t>Black pop.</a:t>
                      </a:r>
                    </a:p>
                  </a:txBody>
                  <a:tcPr/>
                </a:tc>
                <a:tc>
                  <a:txBody>
                    <a:bodyPr/>
                    <a:lstStyle/>
                    <a:p>
                      <a:r>
                        <a:rPr lang="en-US" dirty="0"/>
                        <a:t>13.53</a:t>
                      </a:r>
                    </a:p>
                  </a:txBody>
                  <a:tcPr/>
                </a:tc>
                <a:tc>
                  <a:txBody>
                    <a:bodyPr/>
                    <a:lstStyle/>
                    <a:p>
                      <a:r>
                        <a:rPr lang="en-US" dirty="0"/>
                        <a:t>34%</a:t>
                      </a:r>
                    </a:p>
                  </a:txBody>
                  <a:tcPr/>
                </a:tc>
                <a:extLst>
                  <a:ext uri="{0D108BD9-81ED-4DB2-BD59-A6C34878D82A}">
                    <a16:rowId xmlns:a16="http://schemas.microsoft.com/office/drawing/2014/main" val="3573182538"/>
                  </a:ext>
                </a:extLst>
              </a:tr>
              <a:tr h="370840">
                <a:tc>
                  <a:txBody>
                    <a:bodyPr/>
                    <a:lstStyle/>
                    <a:p>
                      <a:r>
                        <a:rPr lang="en-US" dirty="0"/>
                        <a:t>White pop.</a:t>
                      </a:r>
                    </a:p>
                  </a:txBody>
                  <a:tcPr/>
                </a:tc>
                <a:tc>
                  <a:txBody>
                    <a:bodyPr/>
                    <a:lstStyle/>
                    <a:p>
                      <a:r>
                        <a:rPr lang="en-US" dirty="0"/>
                        <a:t>4.19</a:t>
                      </a:r>
                    </a:p>
                  </a:txBody>
                  <a:tcPr/>
                </a:tc>
                <a:tc>
                  <a:txBody>
                    <a:bodyPr/>
                    <a:lstStyle/>
                    <a:p>
                      <a:r>
                        <a:rPr lang="en-US" dirty="0"/>
                        <a:t>66%</a:t>
                      </a:r>
                    </a:p>
                  </a:txBody>
                  <a:tcPr/>
                </a:tc>
                <a:extLst>
                  <a:ext uri="{0D108BD9-81ED-4DB2-BD59-A6C34878D82A}">
                    <a16:rowId xmlns:a16="http://schemas.microsoft.com/office/drawing/2014/main" val="234126630"/>
                  </a:ext>
                </a:extLst>
              </a:tr>
              <a:tr h="370840">
                <a:tc>
                  <a:txBody>
                    <a:bodyPr/>
                    <a:lstStyle/>
                    <a:p>
                      <a:r>
                        <a:rPr lang="en-US" b="1" dirty="0"/>
                        <a:t>Overall</a:t>
                      </a:r>
                    </a:p>
                  </a:txBody>
                  <a:tcPr/>
                </a:tc>
                <a:tc>
                  <a:txBody>
                    <a:bodyPr/>
                    <a:lstStyle/>
                    <a:p>
                      <a:r>
                        <a:rPr lang="en-US" b="1" dirty="0"/>
                        <a:t>37.05</a:t>
                      </a:r>
                    </a:p>
                  </a:txBody>
                  <a:tcPr/>
                </a:tc>
                <a:tc>
                  <a:txBody>
                    <a:bodyPr/>
                    <a:lstStyle/>
                    <a:p>
                      <a:r>
                        <a:rPr lang="en-US" b="1" dirty="0"/>
                        <a:t>100%</a:t>
                      </a:r>
                    </a:p>
                  </a:txBody>
                  <a:tcPr/>
                </a:tc>
                <a:extLst>
                  <a:ext uri="{0D108BD9-81ED-4DB2-BD59-A6C34878D82A}">
                    <a16:rowId xmlns:a16="http://schemas.microsoft.com/office/drawing/2014/main" val="1342599165"/>
                  </a:ext>
                </a:extLst>
              </a:tr>
            </a:tbl>
          </a:graphicData>
        </a:graphic>
      </p:graphicFrame>
      <p:sp>
        <p:nvSpPr>
          <p:cNvPr id="5" name="TextBox 4">
            <a:extLst>
              <a:ext uri="{FF2B5EF4-FFF2-40B4-BE49-F238E27FC236}">
                <a16:creationId xmlns:a16="http://schemas.microsoft.com/office/drawing/2014/main" id="{F2B390A5-502B-D3D4-F285-674CCE712C50}"/>
              </a:ext>
            </a:extLst>
          </p:cNvPr>
          <p:cNvSpPr txBox="1"/>
          <p:nvPr/>
        </p:nvSpPr>
        <p:spPr>
          <a:xfrm>
            <a:off x="0" y="6456988"/>
            <a:ext cx="5981700" cy="338554"/>
          </a:xfrm>
          <a:prstGeom prst="rect">
            <a:avLst/>
          </a:prstGeom>
          <a:noFill/>
        </p:spPr>
        <p:txBody>
          <a:bodyPr wrap="square" rtlCol="0">
            <a:spAutoFit/>
          </a:bodyPr>
          <a:lstStyle/>
          <a:p>
            <a:r>
              <a:rPr lang="en-US" sz="1600" dirty="0"/>
              <a:t>(Limited to these groups because of historical data)</a:t>
            </a:r>
          </a:p>
        </p:txBody>
      </p:sp>
      <p:sp>
        <p:nvSpPr>
          <p:cNvPr id="7" name="Footer Placeholder 6">
            <a:extLst>
              <a:ext uri="{FF2B5EF4-FFF2-40B4-BE49-F238E27FC236}">
                <a16:creationId xmlns:a16="http://schemas.microsoft.com/office/drawing/2014/main" id="{14195669-00D9-0661-47B0-8F75E51B82FA}"/>
              </a:ext>
            </a:extLst>
          </p:cNvPr>
          <p:cNvSpPr>
            <a:spLocks noGrp="1"/>
          </p:cNvSpPr>
          <p:nvPr>
            <p:ph type="ftr" sz="quarter" idx="11"/>
          </p:nvPr>
        </p:nvSpPr>
        <p:spPr/>
        <p:txBody>
          <a:bodyPr/>
          <a:lstStyle/>
          <a:p>
            <a:r>
              <a:rPr lang="en-US"/>
              <a:t>Kelsey Pukelis, Natural Disasters, April 23, 2025</a:t>
            </a:r>
          </a:p>
        </p:txBody>
      </p:sp>
      <p:sp>
        <p:nvSpPr>
          <p:cNvPr id="8" name="Slide Number Placeholder 7">
            <a:extLst>
              <a:ext uri="{FF2B5EF4-FFF2-40B4-BE49-F238E27FC236}">
                <a16:creationId xmlns:a16="http://schemas.microsoft.com/office/drawing/2014/main" id="{48859B9F-0BCA-E7BE-EB1D-348753DDFEAB}"/>
              </a:ext>
            </a:extLst>
          </p:cNvPr>
          <p:cNvSpPr>
            <a:spLocks noGrp="1"/>
          </p:cNvSpPr>
          <p:nvPr>
            <p:ph type="sldNum" sz="quarter" idx="12"/>
          </p:nvPr>
        </p:nvSpPr>
        <p:spPr/>
        <p:txBody>
          <a:bodyPr/>
          <a:lstStyle/>
          <a:p>
            <a:fld id="{437CC54F-9176-4BBF-8596-A85065203230}" type="slidenum">
              <a:rPr lang="en-US" smtClean="0"/>
              <a:t>27</a:t>
            </a:fld>
            <a:endParaRPr lang="en-US"/>
          </a:p>
        </p:txBody>
      </p:sp>
    </p:spTree>
    <p:extLst>
      <p:ext uri="{BB962C8B-B14F-4D97-AF65-F5344CB8AC3E}">
        <p14:creationId xmlns:p14="http://schemas.microsoft.com/office/powerpoint/2010/main" val="3288553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5C662F-6A84-5D7A-3199-2075E59CD009}"/>
              </a:ext>
            </a:extLst>
          </p:cNvPr>
          <p:cNvSpPr>
            <a:spLocks noGrp="1"/>
          </p:cNvSpPr>
          <p:nvPr>
            <p:ph type="ftr" sz="quarter" idx="11"/>
          </p:nvPr>
        </p:nvSpPr>
        <p:spPr/>
        <p:txBody>
          <a:bodyPr/>
          <a:lstStyle/>
          <a:p>
            <a:r>
              <a:rPr lang="en-US"/>
              <a:t>Kelsey Pukelis, Natural Disasters, April 23, 2025</a:t>
            </a:r>
            <a:endParaRPr lang="en-US" dirty="0"/>
          </a:p>
        </p:txBody>
      </p:sp>
      <p:sp>
        <p:nvSpPr>
          <p:cNvPr id="2" name="Title 1">
            <a:extLst>
              <a:ext uri="{FF2B5EF4-FFF2-40B4-BE49-F238E27FC236}">
                <a16:creationId xmlns:a16="http://schemas.microsoft.com/office/drawing/2014/main" id="{A873EEFC-8165-4ABD-9607-EBBC3596CC8D}"/>
              </a:ext>
            </a:extLst>
          </p:cNvPr>
          <p:cNvSpPr>
            <a:spLocks noGrp="1"/>
          </p:cNvSpPr>
          <p:nvPr>
            <p:ph type="title"/>
          </p:nvPr>
        </p:nvSpPr>
        <p:spPr/>
        <p:txBody>
          <a:bodyPr/>
          <a:lstStyle/>
          <a:p>
            <a:r>
              <a:rPr lang="en-US" dirty="0"/>
              <a:t>Cumulative mortality by demographic group</a:t>
            </a:r>
          </a:p>
        </p:txBody>
      </p:sp>
      <p:pic>
        <p:nvPicPr>
          <p:cNvPr id="5" name="Content Placeholder 4">
            <a:extLst>
              <a:ext uri="{FF2B5EF4-FFF2-40B4-BE49-F238E27FC236}">
                <a16:creationId xmlns:a16="http://schemas.microsoft.com/office/drawing/2014/main" id="{28519C59-BD44-2253-2C9F-7E968EB20F04}"/>
              </a:ext>
            </a:extLst>
          </p:cNvPr>
          <p:cNvPicPr>
            <a:picLocks noGrp="1" noChangeAspect="1"/>
          </p:cNvPicPr>
          <p:nvPr>
            <p:ph idx="1"/>
          </p:nvPr>
        </p:nvPicPr>
        <p:blipFill>
          <a:blip r:embed="rId2"/>
          <a:stretch>
            <a:fillRect/>
          </a:stretch>
        </p:blipFill>
        <p:spPr>
          <a:xfrm>
            <a:off x="585049" y="1491836"/>
            <a:ext cx="8159431" cy="5281492"/>
          </a:xfrm>
        </p:spPr>
      </p:pic>
      <p:sp>
        <p:nvSpPr>
          <p:cNvPr id="3" name="TextBox 2">
            <a:extLst>
              <a:ext uri="{FF2B5EF4-FFF2-40B4-BE49-F238E27FC236}">
                <a16:creationId xmlns:a16="http://schemas.microsoft.com/office/drawing/2014/main" id="{CDC8C859-DFD9-C41E-0658-B1A04F17B150}"/>
              </a:ext>
            </a:extLst>
          </p:cNvPr>
          <p:cNvSpPr txBox="1"/>
          <p:nvPr/>
        </p:nvSpPr>
        <p:spPr>
          <a:xfrm>
            <a:off x="8819323" y="1941443"/>
            <a:ext cx="2882348" cy="2585323"/>
          </a:xfrm>
          <a:prstGeom prst="rect">
            <a:avLst/>
          </a:prstGeom>
          <a:noFill/>
        </p:spPr>
        <p:txBody>
          <a:bodyPr wrap="square" rtlCol="0">
            <a:spAutoFit/>
          </a:bodyPr>
          <a:lstStyle/>
          <a:p>
            <a:r>
              <a:rPr lang="en-US" dirty="0"/>
              <a:t>Time profile is interesting, and suggests there may be multiple mechanisms:</a:t>
            </a:r>
          </a:p>
          <a:p>
            <a:endParaRPr lang="en-US" dirty="0"/>
          </a:p>
          <a:p>
            <a:pPr marL="285750" indent="-285750">
              <a:buFont typeface="Arial" panose="020B0604020202020204" pitchFamily="34" charset="0"/>
              <a:buChar char="•"/>
            </a:pPr>
            <a:r>
              <a:rPr lang="en-US" dirty="0"/>
              <a:t>More Black &amp; young deaths earlier 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More White &amp; older deaths later on?</a:t>
            </a:r>
          </a:p>
        </p:txBody>
      </p:sp>
      <p:sp>
        <p:nvSpPr>
          <p:cNvPr id="6" name="Slide Number Placeholder 5">
            <a:extLst>
              <a:ext uri="{FF2B5EF4-FFF2-40B4-BE49-F238E27FC236}">
                <a16:creationId xmlns:a16="http://schemas.microsoft.com/office/drawing/2014/main" id="{D356C449-0790-C90C-DB09-5557982BECB2}"/>
              </a:ext>
            </a:extLst>
          </p:cNvPr>
          <p:cNvSpPr>
            <a:spLocks noGrp="1"/>
          </p:cNvSpPr>
          <p:nvPr>
            <p:ph type="sldNum" sz="quarter" idx="12"/>
          </p:nvPr>
        </p:nvSpPr>
        <p:spPr/>
        <p:txBody>
          <a:bodyPr/>
          <a:lstStyle/>
          <a:p>
            <a:fld id="{437CC54F-9176-4BBF-8596-A85065203230}" type="slidenum">
              <a:rPr lang="en-US" smtClean="0"/>
              <a:t>28</a:t>
            </a:fld>
            <a:endParaRPr lang="en-US"/>
          </a:p>
        </p:txBody>
      </p:sp>
    </p:spTree>
    <p:extLst>
      <p:ext uri="{BB962C8B-B14F-4D97-AF65-F5344CB8AC3E}">
        <p14:creationId xmlns:p14="http://schemas.microsoft.com/office/powerpoint/2010/main" val="1060743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1078D-F4DA-0507-781D-1559228EF3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840BB0-2A3A-1EA2-A31A-88A29A50148A}"/>
              </a:ext>
            </a:extLst>
          </p:cNvPr>
          <p:cNvSpPr>
            <a:spLocks noGrp="1"/>
          </p:cNvSpPr>
          <p:nvPr>
            <p:ph type="title"/>
          </p:nvPr>
        </p:nvSpPr>
        <p:spPr/>
        <p:txBody>
          <a:bodyPr/>
          <a:lstStyle/>
          <a:p>
            <a:r>
              <a:rPr lang="en-US" dirty="0"/>
              <a:t>Heterogeneity by </a:t>
            </a:r>
            <a:r>
              <a:rPr lang="en-US" b="1" dirty="0"/>
              <a:t>cause of death</a:t>
            </a:r>
          </a:p>
        </p:txBody>
      </p:sp>
      <p:sp>
        <p:nvSpPr>
          <p:cNvPr id="3" name="Content Placeholder 2">
            <a:extLst>
              <a:ext uri="{FF2B5EF4-FFF2-40B4-BE49-F238E27FC236}">
                <a16:creationId xmlns:a16="http://schemas.microsoft.com/office/drawing/2014/main" id="{B551938C-39D1-21F0-79EF-86DC2F5748BE}"/>
              </a:ext>
            </a:extLst>
          </p:cNvPr>
          <p:cNvSpPr>
            <a:spLocks noGrp="1"/>
          </p:cNvSpPr>
          <p:nvPr>
            <p:ph sz="half" idx="1"/>
          </p:nvPr>
        </p:nvSpPr>
        <p:spPr>
          <a:xfrm>
            <a:off x="838200" y="1454564"/>
            <a:ext cx="5181600" cy="4351338"/>
          </a:xfrm>
        </p:spPr>
        <p:txBody>
          <a:bodyPr>
            <a:normAutofit/>
          </a:bodyPr>
          <a:lstStyle/>
          <a:p>
            <a:pPr marL="0" indent="0">
              <a:buNone/>
            </a:pPr>
            <a:r>
              <a:rPr lang="en-US" sz="2000" dirty="0"/>
              <a:t>All mortality rates expressed as cumulative excess deaths per 100,000 over 14.3 years. </a:t>
            </a:r>
          </a:p>
          <a:p>
            <a:r>
              <a:rPr lang="en-US" sz="2000" dirty="0"/>
              <a:t>“Other” includes diabetes, suicide, sudden infant death syndrome, and other causes not recorded</a:t>
            </a:r>
          </a:p>
          <a:p>
            <a:r>
              <a:rPr lang="en-US" sz="2000" dirty="0">
                <a:sym typeface="Wingdings" panose="05000000000000000000" pitchFamily="2" charset="2"/>
              </a:rPr>
              <a:t> consistent with </a:t>
            </a:r>
            <a:r>
              <a:rPr lang="en-US" sz="2000" b="1" dirty="0">
                <a:sym typeface="Wingdings" panose="05000000000000000000" pitchFamily="2" charset="2"/>
              </a:rPr>
              <a:t>stress</a:t>
            </a:r>
            <a:r>
              <a:rPr lang="en-US" sz="2000" dirty="0">
                <a:sym typeface="Wingdings" panose="05000000000000000000" pitchFamily="2" charset="2"/>
              </a:rPr>
              <a:t> as a possible mechanism</a:t>
            </a:r>
            <a:endParaRPr lang="en-US" sz="2000" dirty="0"/>
          </a:p>
          <a:p>
            <a:pPr lvl="1"/>
            <a:endParaRPr lang="en-US" dirty="0"/>
          </a:p>
          <a:p>
            <a:pPr lvl="1"/>
            <a:endParaRPr lang="en-US" dirty="0"/>
          </a:p>
        </p:txBody>
      </p:sp>
      <p:pic>
        <p:nvPicPr>
          <p:cNvPr id="10" name="Content Placeholder 9">
            <a:extLst>
              <a:ext uri="{FF2B5EF4-FFF2-40B4-BE49-F238E27FC236}">
                <a16:creationId xmlns:a16="http://schemas.microsoft.com/office/drawing/2014/main" id="{3020DF72-D79F-8672-2982-72277A3ADB5F}"/>
              </a:ext>
            </a:extLst>
          </p:cNvPr>
          <p:cNvPicPr>
            <a:picLocks noGrp="1" noChangeAspect="1"/>
          </p:cNvPicPr>
          <p:nvPr>
            <p:ph sz="half" idx="2"/>
          </p:nvPr>
        </p:nvPicPr>
        <p:blipFill>
          <a:blip r:embed="rId2"/>
          <a:stretch>
            <a:fillRect/>
          </a:stretch>
        </p:blipFill>
        <p:spPr>
          <a:xfrm>
            <a:off x="6309970" y="2024580"/>
            <a:ext cx="4906060" cy="3953427"/>
          </a:xfrm>
        </p:spPr>
      </p:pic>
      <p:graphicFrame>
        <p:nvGraphicFramePr>
          <p:cNvPr id="4" name="Table 3">
            <a:extLst>
              <a:ext uri="{FF2B5EF4-FFF2-40B4-BE49-F238E27FC236}">
                <a16:creationId xmlns:a16="http://schemas.microsoft.com/office/drawing/2014/main" id="{6CF0FEC1-1558-C3AD-75E0-19955B9231FE}"/>
              </a:ext>
            </a:extLst>
          </p:cNvPr>
          <p:cNvGraphicFramePr>
            <a:graphicFrameLocks noGrp="1"/>
          </p:cNvGraphicFramePr>
          <p:nvPr>
            <p:extLst>
              <p:ext uri="{D42A27DB-BD31-4B8C-83A1-F6EECF244321}">
                <p14:modId xmlns:p14="http://schemas.microsoft.com/office/powerpoint/2010/main" val="3287445194"/>
              </p:ext>
            </p:extLst>
          </p:nvPr>
        </p:nvGraphicFramePr>
        <p:xfrm>
          <a:off x="838200" y="3817703"/>
          <a:ext cx="4937760" cy="2392680"/>
        </p:xfrm>
        <a:graphic>
          <a:graphicData uri="http://schemas.openxmlformats.org/drawingml/2006/table">
            <a:tbl>
              <a:tblPr firstRow="1" bandRow="1">
                <a:tableStyleId>{3B4B98B0-60AC-42C2-AFA5-B58CD77FA1E5}</a:tableStyleId>
              </a:tblPr>
              <a:tblGrid>
                <a:gridCol w="1737360">
                  <a:extLst>
                    <a:ext uri="{9D8B030D-6E8A-4147-A177-3AD203B41FA5}">
                      <a16:colId xmlns:a16="http://schemas.microsoft.com/office/drawing/2014/main" val="901766137"/>
                    </a:ext>
                  </a:extLst>
                </a:gridCol>
                <a:gridCol w="1554480">
                  <a:extLst>
                    <a:ext uri="{9D8B030D-6E8A-4147-A177-3AD203B41FA5}">
                      <a16:colId xmlns:a16="http://schemas.microsoft.com/office/drawing/2014/main" val="213645564"/>
                    </a:ext>
                  </a:extLst>
                </a:gridCol>
                <a:gridCol w="1645920">
                  <a:extLst>
                    <a:ext uri="{9D8B030D-6E8A-4147-A177-3AD203B41FA5}">
                      <a16:colId xmlns:a16="http://schemas.microsoft.com/office/drawing/2014/main" val="3845386801"/>
                    </a:ext>
                  </a:extLst>
                </a:gridCol>
              </a:tblGrid>
              <a:tr h="370840">
                <a:tc>
                  <a:txBody>
                    <a:bodyPr/>
                    <a:lstStyle/>
                    <a:p>
                      <a:r>
                        <a:rPr lang="en-US" dirty="0"/>
                        <a:t>Group</a:t>
                      </a:r>
                    </a:p>
                  </a:txBody>
                  <a:tcPr/>
                </a:tc>
                <a:tc>
                  <a:txBody>
                    <a:bodyPr/>
                    <a:lstStyle/>
                    <a:p>
                      <a:r>
                        <a:rPr lang="en-US" dirty="0"/>
                        <a:t>Cum. excess deaths rate</a:t>
                      </a:r>
                    </a:p>
                  </a:txBody>
                  <a:tcPr/>
                </a:tc>
                <a:tc>
                  <a:txBody>
                    <a:bodyPr/>
                    <a:lstStyle/>
                    <a:p>
                      <a:r>
                        <a:rPr lang="en-US" dirty="0"/>
                        <a:t>% of excess deaths</a:t>
                      </a:r>
                    </a:p>
                  </a:txBody>
                  <a:tcPr/>
                </a:tc>
                <a:extLst>
                  <a:ext uri="{0D108BD9-81ED-4DB2-BD59-A6C34878D82A}">
                    <a16:rowId xmlns:a16="http://schemas.microsoft.com/office/drawing/2014/main" val="2451498858"/>
                  </a:ext>
                </a:extLst>
              </a:tr>
              <a:tr h="370840">
                <a:tc>
                  <a:txBody>
                    <a:bodyPr/>
                    <a:lstStyle/>
                    <a:p>
                      <a:r>
                        <a:rPr lang="en-US" dirty="0"/>
                        <a:t>Other</a:t>
                      </a:r>
                    </a:p>
                  </a:txBody>
                  <a:tcPr/>
                </a:tc>
                <a:tc>
                  <a:txBody>
                    <a:bodyPr/>
                    <a:lstStyle/>
                    <a:p>
                      <a:r>
                        <a:rPr lang="en-US" dirty="0"/>
                        <a:t>2.27</a:t>
                      </a:r>
                    </a:p>
                  </a:txBody>
                  <a:tcPr/>
                </a:tc>
                <a:tc>
                  <a:txBody>
                    <a:bodyPr/>
                    <a:lstStyle/>
                    <a:p>
                      <a:r>
                        <a:rPr lang="en-US" dirty="0"/>
                        <a:t>59%</a:t>
                      </a:r>
                    </a:p>
                  </a:txBody>
                  <a:tcPr/>
                </a:tc>
                <a:extLst>
                  <a:ext uri="{0D108BD9-81ED-4DB2-BD59-A6C34878D82A}">
                    <a16:rowId xmlns:a16="http://schemas.microsoft.com/office/drawing/2014/main" val="3573182538"/>
                  </a:ext>
                </a:extLst>
              </a:tr>
              <a:tr h="370840">
                <a:tc>
                  <a:txBody>
                    <a:bodyPr/>
                    <a:lstStyle/>
                    <a:p>
                      <a:r>
                        <a:rPr lang="en-US" dirty="0"/>
                        <a:t>Cardiovascular</a:t>
                      </a:r>
                    </a:p>
                  </a:txBody>
                  <a:tcPr/>
                </a:tc>
                <a:tc>
                  <a:txBody>
                    <a:bodyPr/>
                    <a:lstStyle/>
                    <a:p>
                      <a:r>
                        <a:rPr lang="en-US" dirty="0"/>
                        <a:t>1.3</a:t>
                      </a:r>
                    </a:p>
                  </a:txBody>
                  <a:tcPr/>
                </a:tc>
                <a:tc>
                  <a:txBody>
                    <a:bodyPr/>
                    <a:lstStyle/>
                    <a:p>
                      <a:r>
                        <a:rPr lang="en-US" dirty="0"/>
                        <a:t>36%</a:t>
                      </a:r>
                    </a:p>
                  </a:txBody>
                  <a:tcPr/>
                </a:tc>
                <a:extLst>
                  <a:ext uri="{0D108BD9-81ED-4DB2-BD59-A6C34878D82A}">
                    <a16:rowId xmlns:a16="http://schemas.microsoft.com/office/drawing/2014/main" val="234126630"/>
                  </a:ext>
                </a:extLst>
              </a:tr>
              <a:tr h="370840">
                <a:tc>
                  <a:txBody>
                    <a:bodyPr/>
                    <a:lstStyle/>
                    <a:p>
                      <a:r>
                        <a:rPr lang="en-US" dirty="0"/>
                        <a:t>Neoplasms (cancer)</a:t>
                      </a:r>
                    </a:p>
                  </a:txBody>
                  <a:tcPr/>
                </a:tc>
                <a:tc>
                  <a:txBody>
                    <a:bodyPr/>
                    <a:lstStyle/>
                    <a:p>
                      <a:r>
                        <a:rPr lang="en-US" dirty="0"/>
                        <a:t>0.46</a:t>
                      </a:r>
                    </a:p>
                  </a:txBody>
                  <a:tcPr/>
                </a:tc>
                <a:tc>
                  <a:txBody>
                    <a:bodyPr/>
                    <a:lstStyle/>
                    <a:p>
                      <a:r>
                        <a:rPr lang="en-US" dirty="0"/>
                        <a:t>12%</a:t>
                      </a:r>
                    </a:p>
                  </a:txBody>
                  <a:tcPr/>
                </a:tc>
                <a:extLst>
                  <a:ext uri="{0D108BD9-81ED-4DB2-BD59-A6C34878D82A}">
                    <a16:rowId xmlns:a16="http://schemas.microsoft.com/office/drawing/2014/main" val="3746172204"/>
                  </a:ext>
                </a:extLst>
              </a:tr>
              <a:tr h="370840">
                <a:tc>
                  <a:txBody>
                    <a:bodyPr/>
                    <a:lstStyle/>
                    <a:p>
                      <a:r>
                        <a:rPr lang="en-US" b="1" dirty="0"/>
                        <a:t>Overall</a:t>
                      </a:r>
                    </a:p>
                  </a:txBody>
                  <a:tcPr/>
                </a:tc>
                <a:tc>
                  <a:txBody>
                    <a:bodyPr/>
                    <a:lstStyle/>
                    <a:p>
                      <a:r>
                        <a:rPr lang="en-US" b="1" dirty="0"/>
                        <a:t>37.05</a:t>
                      </a:r>
                    </a:p>
                  </a:txBody>
                  <a:tcPr/>
                </a:tc>
                <a:tc>
                  <a:txBody>
                    <a:bodyPr/>
                    <a:lstStyle/>
                    <a:p>
                      <a:r>
                        <a:rPr lang="en-US" b="1" dirty="0"/>
                        <a:t>100%</a:t>
                      </a:r>
                    </a:p>
                  </a:txBody>
                  <a:tcPr/>
                </a:tc>
                <a:extLst>
                  <a:ext uri="{0D108BD9-81ED-4DB2-BD59-A6C34878D82A}">
                    <a16:rowId xmlns:a16="http://schemas.microsoft.com/office/drawing/2014/main" val="1342599165"/>
                  </a:ext>
                </a:extLst>
              </a:tr>
            </a:tbl>
          </a:graphicData>
        </a:graphic>
      </p:graphicFrame>
      <p:sp>
        <p:nvSpPr>
          <p:cNvPr id="5" name="Footer Placeholder 4">
            <a:extLst>
              <a:ext uri="{FF2B5EF4-FFF2-40B4-BE49-F238E27FC236}">
                <a16:creationId xmlns:a16="http://schemas.microsoft.com/office/drawing/2014/main" id="{37F88595-05A8-2267-6421-33CF87D99ACD}"/>
              </a:ext>
            </a:extLst>
          </p:cNvPr>
          <p:cNvSpPr>
            <a:spLocks noGrp="1"/>
          </p:cNvSpPr>
          <p:nvPr>
            <p:ph type="ftr" sz="quarter" idx="11"/>
          </p:nvPr>
        </p:nvSpPr>
        <p:spPr/>
        <p:txBody>
          <a:bodyPr/>
          <a:lstStyle/>
          <a:p>
            <a:r>
              <a:rPr lang="en-US"/>
              <a:t>Kelsey Pukelis, Natural Disasters, April 23, 2025</a:t>
            </a:r>
          </a:p>
        </p:txBody>
      </p:sp>
      <p:sp>
        <p:nvSpPr>
          <p:cNvPr id="6" name="Slide Number Placeholder 5">
            <a:extLst>
              <a:ext uri="{FF2B5EF4-FFF2-40B4-BE49-F238E27FC236}">
                <a16:creationId xmlns:a16="http://schemas.microsoft.com/office/drawing/2014/main" id="{B0B5FF5B-B028-F69C-B9B4-281EF7324EEA}"/>
              </a:ext>
            </a:extLst>
          </p:cNvPr>
          <p:cNvSpPr>
            <a:spLocks noGrp="1"/>
          </p:cNvSpPr>
          <p:nvPr>
            <p:ph type="sldNum" sz="quarter" idx="12"/>
          </p:nvPr>
        </p:nvSpPr>
        <p:spPr/>
        <p:txBody>
          <a:bodyPr/>
          <a:lstStyle/>
          <a:p>
            <a:fld id="{437CC54F-9176-4BBF-8596-A85065203230}" type="slidenum">
              <a:rPr lang="en-US" smtClean="0"/>
              <a:t>29</a:t>
            </a:fld>
            <a:endParaRPr lang="en-US"/>
          </a:p>
        </p:txBody>
      </p:sp>
    </p:spTree>
    <p:extLst>
      <p:ext uri="{BB962C8B-B14F-4D97-AF65-F5344CB8AC3E}">
        <p14:creationId xmlns:p14="http://schemas.microsoft.com/office/powerpoint/2010/main" val="379976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20F4-E55B-2346-0829-4E03744228D4}"/>
              </a:ext>
            </a:extLst>
          </p:cNvPr>
          <p:cNvSpPr>
            <a:spLocks noGrp="1"/>
          </p:cNvSpPr>
          <p:nvPr>
            <p:ph type="title"/>
          </p:nvPr>
        </p:nvSpPr>
        <p:spPr/>
        <p:txBody>
          <a:bodyPr/>
          <a:lstStyle/>
          <a:p>
            <a:r>
              <a:rPr lang="en-US" dirty="0"/>
              <a:t>Motivation &amp; research questions</a:t>
            </a:r>
          </a:p>
        </p:txBody>
      </p:sp>
      <p:sp>
        <p:nvSpPr>
          <p:cNvPr id="3" name="Content Placeholder 2">
            <a:extLst>
              <a:ext uri="{FF2B5EF4-FFF2-40B4-BE49-F238E27FC236}">
                <a16:creationId xmlns:a16="http://schemas.microsoft.com/office/drawing/2014/main" id="{6837CA74-7E8D-7B64-162E-4E5AD030A621}"/>
              </a:ext>
            </a:extLst>
          </p:cNvPr>
          <p:cNvSpPr>
            <a:spLocks noGrp="1"/>
          </p:cNvSpPr>
          <p:nvPr>
            <p:ph idx="1"/>
          </p:nvPr>
        </p:nvSpPr>
        <p:spPr/>
        <p:txBody>
          <a:bodyPr>
            <a:normAutofit lnSpcReduction="10000"/>
          </a:bodyPr>
          <a:lstStyle/>
          <a:p>
            <a:r>
              <a:rPr lang="en-US" dirty="0"/>
              <a:t>Natural disasters have immediate &amp; long-run effects on economic outcomes, local environments, etc. </a:t>
            </a:r>
          </a:p>
          <a:p>
            <a:endParaRPr lang="en-US" dirty="0"/>
          </a:p>
          <a:p>
            <a:r>
              <a:rPr lang="en-US" dirty="0"/>
              <a:t>What are the effects of natural disasters on </a:t>
            </a:r>
            <a:r>
              <a:rPr lang="en-US" b="1" dirty="0"/>
              <a:t>long-run health &amp; mortality</a:t>
            </a:r>
            <a:r>
              <a:rPr lang="en-US" dirty="0"/>
              <a:t>? </a:t>
            </a:r>
          </a:p>
          <a:p>
            <a:endParaRPr lang="en-US" dirty="0"/>
          </a:p>
          <a:p>
            <a:r>
              <a:rPr lang="en-US" dirty="0"/>
              <a:t>What are possible </a:t>
            </a:r>
            <a:r>
              <a:rPr lang="en-US" b="1" dirty="0"/>
              <a:t>mechanisms </a:t>
            </a:r>
            <a:r>
              <a:rPr lang="en-US" dirty="0"/>
              <a:t>for disasters to affect health? </a:t>
            </a:r>
          </a:p>
          <a:p>
            <a:endParaRPr lang="en-US" dirty="0"/>
          </a:p>
          <a:p>
            <a:r>
              <a:rPr lang="en-US" dirty="0"/>
              <a:t>What are possible </a:t>
            </a:r>
            <a:r>
              <a:rPr lang="en-US" b="1" dirty="0"/>
              <a:t>policy responses </a:t>
            </a:r>
            <a:r>
              <a:rPr lang="en-US" dirty="0"/>
              <a:t>to mitigate negative effects? </a:t>
            </a:r>
          </a:p>
          <a:p>
            <a:pPr lvl="1"/>
            <a:r>
              <a:rPr lang="en-US" dirty="0">
                <a:solidFill>
                  <a:schemeClr val="tx2">
                    <a:lumMod val="75000"/>
                    <a:lumOff val="25000"/>
                  </a:schemeClr>
                </a:solidFill>
              </a:rPr>
              <a:t>Focus on </a:t>
            </a:r>
            <a:r>
              <a:rPr lang="en-US" b="1" dirty="0">
                <a:solidFill>
                  <a:schemeClr val="tx2">
                    <a:lumMod val="75000"/>
                    <a:lumOff val="25000"/>
                  </a:schemeClr>
                </a:solidFill>
              </a:rPr>
              <a:t>food assistance</a:t>
            </a:r>
          </a:p>
          <a:p>
            <a:endParaRPr lang="en-US" dirty="0"/>
          </a:p>
          <a:p>
            <a:endParaRPr lang="en-US" dirty="0"/>
          </a:p>
        </p:txBody>
      </p:sp>
      <p:sp>
        <p:nvSpPr>
          <p:cNvPr id="4" name="Footer Placeholder 3">
            <a:extLst>
              <a:ext uri="{FF2B5EF4-FFF2-40B4-BE49-F238E27FC236}">
                <a16:creationId xmlns:a16="http://schemas.microsoft.com/office/drawing/2014/main" id="{96C85947-E422-89FC-947B-5BD806FADF77}"/>
              </a:ext>
            </a:extLst>
          </p:cNvPr>
          <p:cNvSpPr>
            <a:spLocks noGrp="1"/>
          </p:cNvSpPr>
          <p:nvPr>
            <p:ph type="ftr" sz="quarter" idx="11"/>
          </p:nvPr>
        </p:nvSpPr>
        <p:spPr/>
        <p:txBody>
          <a:bodyPr/>
          <a:lstStyle/>
          <a:p>
            <a:r>
              <a:rPr lang="en-US"/>
              <a:t>Kelsey Pukelis, Natural Disasters, April 23, 2025</a:t>
            </a:r>
          </a:p>
        </p:txBody>
      </p:sp>
      <p:sp>
        <p:nvSpPr>
          <p:cNvPr id="5" name="Slide Number Placeholder 4">
            <a:extLst>
              <a:ext uri="{FF2B5EF4-FFF2-40B4-BE49-F238E27FC236}">
                <a16:creationId xmlns:a16="http://schemas.microsoft.com/office/drawing/2014/main" id="{D71C36AE-D1C4-CE9F-296A-B40C717DB41D}"/>
              </a:ext>
            </a:extLst>
          </p:cNvPr>
          <p:cNvSpPr>
            <a:spLocks noGrp="1"/>
          </p:cNvSpPr>
          <p:nvPr>
            <p:ph type="sldNum" sz="quarter" idx="12"/>
          </p:nvPr>
        </p:nvSpPr>
        <p:spPr/>
        <p:txBody>
          <a:bodyPr/>
          <a:lstStyle/>
          <a:p>
            <a:fld id="{437CC54F-9176-4BBF-8596-A85065203230}" type="slidenum">
              <a:rPr lang="en-US" smtClean="0"/>
              <a:t>3</a:t>
            </a:fld>
            <a:endParaRPr lang="en-US"/>
          </a:p>
        </p:txBody>
      </p:sp>
    </p:spTree>
    <p:extLst>
      <p:ext uri="{BB962C8B-B14F-4D97-AF65-F5344CB8AC3E}">
        <p14:creationId xmlns:p14="http://schemas.microsoft.com/office/powerpoint/2010/main" val="3511197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4040-1C9A-B831-01A8-09107E59CECD}"/>
              </a:ext>
            </a:extLst>
          </p:cNvPr>
          <p:cNvSpPr>
            <a:spLocks noGrp="1"/>
          </p:cNvSpPr>
          <p:nvPr>
            <p:ph type="title"/>
          </p:nvPr>
        </p:nvSpPr>
        <p:spPr/>
        <p:txBody>
          <a:bodyPr/>
          <a:lstStyle/>
          <a:p>
            <a:r>
              <a:rPr lang="en-US" dirty="0"/>
              <a:t>Heterogeneity by </a:t>
            </a:r>
            <a:r>
              <a:rPr lang="en-US" b="1" dirty="0"/>
              <a:t>local</a:t>
            </a:r>
            <a:r>
              <a:rPr lang="en-US" dirty="0"/>
              <a:t> </a:t>
            </a:r>
            <a:r>
              <a:rPr lang="en-US" b="1" dirty="0"/>
              <a:t>climatological risk</a:t>
            </a:r>
          </a:p>
        </p:txBody>
      </p:sp>
      <p:sp>
        <p:nvSpPr>
          <p:cNvPr id="3" name="Content Placeholder 2">
            <a:extLst>
              <a:ext uri="{FF2B5EF4-FFF2-40B4-BE49-F238E27FC236}">
                <a16:creationId xmlns:a16="http://schemas.microsoft.com/office/drawing/2014/main" id="{FCC9BCFC-4B1E-B7BE-B5BE-91461242BDB9}"/>
              </a:ext>
            </a:extLst>
          </p:cNvPr>
          <p:cNvSpPr>
            <a:spLocks noGrp="1"/>
          </p:cNvSpPr>
          <p:nvPr>
            <p:ph sz="half" idx="1"/>
          </p:nvPr>
        </p:nvSpPr>
        <p:spPr/>
        <p:txBody>
          <a:bodyPr>
            <a:normAutofit/>
          </a:bodyPr>
          <a:lstStyle/>
          <a:p>
            <a:pPr marL="0" indent="0">
              <a:buNone/>
            </a:pPr>
            <a:r>
              <a:rPr lang="en-US" sz="2400" dirty="0"/>
              <a:t>All mortality rates expressed as cumulative excess deaths per 100,000 over 14.3 years. </a:t>
            </a:r>
          </a:p>
          <a:p>
            <a:pPr marL="0" indent="0">
              <a:buNone/>
            </a:pPr>
            <a:r>
              <a:rPr lang="en-US" sz="2400" dirty="0">
                <a:sym typeface="Wingdings" panose="05000000000000000000" pitchFamily="2" charset="2"/>
              </a:rPr>
              <a:t> suggests (imperfect) climate adaptation</a:t>
            </a:r>
            <a:endParaRPr lang="en-US" sz="2400" dirty="0"/>
          </a:p>
          <a:p>
            <a:pPr lvl="1"/>
            <a:endParaRPr lang="en-US" dirty="0"/>
          </a:p>
        </p:txBody>
      </p:sp>
      <p:pic>
        <p:nvPicPr>
          <p:cNvPr id="6" name="Content Placeholder 5">
            <a:extLst>
              <a:ext uri="{FF2B5EF4-FFF2-40B4-BE49-F238E27FC236}">
                <a16:creationId xmlns:a16="http://schemas.microsoft.com/office/drawing/2014/main" id="{499A27C5-664F-08EF-7276-0909EA04DCF4}"/>
              </a:ext>
            </a:extLst>
          </p:cNvPr>
          <p:cNvPicPr>
            <a:picLocks noGrp="1" noChangeAspect="1"/>
          </p:cNvPicPr>
          <p:nvPr>
            <p:ph sz="half" idx="2"/>
          </p:nvPr>
        </p:nvPicPr>
        <p:blipFill>
          <a:blip r:embed="rId2"/>
          <a:srcRect t="2040"/>
          <a:stretch/>
        </p:blipFill>
        <p:spPr>
          <a:xfrm>
            <a:off x="6286154" y="2096086"/>
            <a:ext cx="4953691" cy="3891447"/>
          </a:xfrm>
        </p:spPr>
      </p:pic>
      <p:graphicFrame>
        <p:nvGraphicFramePr>
          <p:cNvPr id="4" name="Table 3">
            <a:extLst>
              <a:ext uri="{FF2B5EF4-FFF2-40B4-BE49-F238E27FC236}">
                <a16:creationId xmlns:a16="http://schemas.microsoft.com/office/drawing/2014/main" id="{90BA2FC8-B78B-5E0A-3702-07F0C7FE0176}"/>
              </a:ext>
            </a:extLst>
          </p:cNvPr>
          <p:cNvGraphicFramePr>
            <a:graphicFrameLocks noGrp="1"/>
          </p:cNvGraphicFramePr>
          <p:nvPr>
            <p:extLst>
              <p:ext uri="{D42A27DB-BD31-4B8C-83A1-F6EECF244321}">
                <p14:modId xmlns:p14="http://schemas.microsoft.com/office/powerpoint/2010/main" val="940100427"/>
              </p:ext>
            </p:extLst>
          </p:nvPr>
        </p:nvGraphicFramePr>
        <p:xfrm>
          <a:off x="483696" y="3746500"/>
          <a:ext cx="5305263" cy="2291080"/>
        </p:xfrm>
        <a:graphic>
          <a:graphicData uri="http://schemas.openxmlformats.org/drawingml/2006/table">
            <a:tbl>
              <a:tblPr firstRow="1" bandRow="1">
                <a:tableStyleId>{3B4B98B0-60AC-42C2-AFA5-B58CD77FA1E5}</a:tableStyleId>
              </a:tblPr>
              <a:tblGrid>
                <a:gridCol w="3255503">
                  <a:extLst>
                    <a:ext uri="{9D8B030D-6E8A-4147-A177-3AD203B41FA5}">
                      <a16:colId xmlns:a16="http://schemas.microsoft.com/office/drawing/2014/main" val="901766137"/>
                    </a:ext>
                  </a:extLst>
                </a:gridCol>
                <a:gridCol w="2049760">
                  <a:extLst>
                    <a:ext uri="{9D8B030D-6E8A-4147-A177-3AD203B41FA5}">
                      <a16:colId xmlns:a16="http://schemas.microsoft.com/office/drawing/2014/main" val="213645564"/>
                    </a:ext>
                  </a:extLst>
                </a:gridCol>
              </a:tblGrid>
              <a:tr h="370840">
                <a:tc>
                  <a:txBody>
                    <a:bodyPr/>
                    <a:lstStyle/>
                    <a:p>
                      <a:r>
                        <a:rPr lang="en-US" dirty="0"/>
                        <a:t>Group</a:t>
                      </a:r>
                    </a:p>
                  </a:txBody>
                  <a:tcPr/>
                </a:tc>
                <a:tc>
                  <a:txBody>
                    <a:bodyPr/>
                    <a:lstStyle/>
                    <a:p>
                      <a:r>
                        <a:rPr lang="en-US" dirty="0"/>
                        <a:t>Cum. excess deaths rate</a:t>
                      </a:r>
                    </a:p>
                  </a:txBody>
                  <a:tcPr/>
                </a:tc>
                <a:extLst>
                  <a:ext uri="{0D108BD9-81ED-4DB2-BD59-A6C34878D82A}">
                    <a16:rowId xmlns:a16="http://schemas.microsoft.com/office/drawing/2014/main" val="2451498858"/>
                  </a:ext>
                </a:extLst>
              </a:tr>
              <a:tr h="370840">
                <a:tc>
                  <a:txBody>
                    <a:bodyPr/>
                    <a:lstStyle/>
                    <a:p>
                      <a:r>
                        <a:rPr lang="en-US" dirty="0"/>
                        <a:t>States w/ </a:t>
                      </a:r>
                      <a:r>
                        <a:rPr lang="en-US" u="sng" dirty="0"/>
                        <a:t>less frequent </a:t>
                      </a:r>
                      <a:r>
                        <a:rPr lang="en-US" dirty="0"/>
                        <a:t>disasters (quartile 1)</a:t>
                      </a:r>
                    </a:p>
                  </a:txBody>
                  <a:tcPr/>
                </a:tc>
                <a:tc>
                  <a:txBody>
                    <a:bodyPr/>
                    <a:lstStyle/>
                    <a:p>
                      <a:r>
                        <a:rPr lang="en-US" dirty="0"/>
                        <a:t>10.4</a:t>
                      </a:r>
                    </a:p>
                  </a:txBody>
                  <a:tcPr/>
                </a:tc>
                <a:extLst>
                  <a:ext uri="{0D108BD9-81ED-4DB2-BD59-A6C34878D82A}">
                    <a16:rowId xmlns:a16="http://schemas.microsoft.com/office/drawing/2014/main" val="3573182538"/>
                  </a:ext>
                </a:extLst>
              </a:tr>
              <a:tr h="370840">
                <a:tc>
                  <a:txBody>
                    <a:bodyPr/>
                    <a:lstStyle/>
                    <a:p>
                      <a:r>
                        <a:rPr lang="en-US" dirty="0"/>
                        <a:t>States w/ </a:t>
                      </a:r>
                      <a:r>
                        <a:rPr lang="en-US" u="sng" dirty="0"/>
                        <a:t>more frequent </a:t>
                      </a:r>
                      <a:r>
                        <a:rPr lang="en-US" dirty="0"/>
                        <a:t>disasters (quartiles 2-4)</a:t>
                      </a:r>
                    </a:p>
                  </a:txBody>
                  <a:tcPr/>
                </a:tc>
                <a:tc>
                  <a:txBody>
                    <a:bodyPr/>
                    <a:lstStyle/>
                    <a:p>
                      <a:r>
                        <a:rPr lang="en-US" dirty="0"/>
                        <a:t>3.5</a:t>
                      </a:r>
                    </a:p>
                  </a:txBody>
                  <a:tcPr/>
                </a:tc>
                <a:extLst>
                  <a:ext uri="{0D108BD9-81ED-4DB2-BD59-A6C34878D82A}">
                    <a16:rowId xmlns:a16="http://schemas.microsoft.com/office/drawing/2014/main" val="234126630"/>
                  </a:ext>
                </a:extLst>
              </a:tr>
              <a:tr h="370840">
                <a:tc>
                  <a:txBody>
                    <a:bodyPr/>
                    <a:lstStyle/>
                    <a:p>
                      <a:r>
                        <a:rPr lang="en-US" b="1" dirty="0"/>
                        <a:t>Overall</a:t>
                      </a:r>
                    </a:p>
                  </a:txBody>
                  <a:tcPr/>
                </a:tc>
                <a:tc>
                  <a:txBody>
                    <a:bodyPr/>
                    <a:lstStyle/>
                    <a:p>
                      <a:r>
                        <a:rPr lang="en-US" b="1" dirty="0"/>
                        <a:t>37.05</a:t>
                      </a:r>
                    </a:p>
                  </a:txBody>
                  <a:tcPr/>
                </a:tc>
                <a:extLst>
                  <a:ext uri="{0D108BD9-81ED-4DB2-BD59-A6C34878D82A}">
                    <a16:rowId xmlns:a16="http://schemas.microsoft.com/office/drawing/2014/main" val="1342599165"/>
                  </a:ext>
                </a:extLst>
              </a:tr>
            </a:tbl>
          </a:graphicData>
        </a:graphic>
      </p:graphicFrame>
      <p:sp>
        <p:nvSpPr>
          <p:cNvPr id="5" name="TextBox 4">
            <a:extLst>
              <a:ext uri="{FF2B5EF4-FFF2-40B4-BE49-F238E27FC236}">
                <a16:creationId xmlns:a16="http://schemas.microsoft.com/office/drawing/2014/main" id="{1E527CEE-2B38-65D7-3950-7F576B83B20D}"/>
              </a:ext>
            </a:extLst>
          </p:cNvPr>
          <p:cNvSpPr txBox="1"/>
          <p:nvPr/>
        </p:nvSpPr>
        <p:spPr>
          <a:xfrm>
            <a:off x="73959" y="6394076"/>
            <a:ext cx="4114801" cy="338554"/>
          </a:xfrm>
          <a:prstGeom prst="rect">
            <a:avLst/>
          </a:prstGeom>
          <a:noFill/>
        </p:spPr>
        <p:txBody>
          <a:bodyPr wrap="square" rtlCol="0">
            <a:spAutoFit/>
          </a:bodyPr>
          <a:lstStyle/>
          <a:p>
            <a:r>
              <a:rPr lang="en-US" sz="1600" dirty="0"/>
              <a:t>No differential effects for living on the coast: </a:t>
            </a:r>
          </a:p>
        </p:txBody>
      </p:sp>
      <p:sp>
        <p:nvSpPr>
          <p:cNvPr id="7" name="Action Button: Get Information 6">
            <a:hlinkClick r:id="rId3" action="ppaction://hlinksldjump" highlightClick="1"/>
            <a:extLst>
              <a:ext uri="{FF2B5EF4-FFF2-40B4-BE49-F238E27FC236}">
                <a16:creationId xmlns:a16="http://schemas.microsoft.com/office/drawing/2014/main" id="{EA1F44BF-5525-BFF5-480C-E6FCA363316D}"/>
              </a:ext>
            </a:extLst>
          </p:cNvPr>
          <p:cNvSpPr/>
          <p:nvPr/>
        </p:nvSpPr>
        <p:spPr>
          <a:xfrm>
            <a:off x="4059552" y="6414480"/>
            <a:ext cx="357808" cy="318150"/>
          </a:xfrm>
          <a:prstGeom prst="actionButtonInform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00C62E05-00C2-A683-2BAD-EF12F9057B73}"/>
              </a:ext>
            </a:extLst>
          </p:cNvPr>
          <p:cNvSpPr>
            <a:spLocks noGrp="1"/>
          </p:cNvSpPr>
          <p:nvPr>
            <p:ph type="ftr" sz="quarter" idx="11"/>
          </p:nvPr>
        </p:nvSpPr>
        <p:spPr/>
        <p:txBody>
          <a:bodyPr/>
          <a:lstStyle/>
          <a:p>
            <a:r>
              <a:rPr lang="en-US"/>
              <a:t>Kelsey Pukelis, Natural Disasters, April 23, 2025</a:t>
            </a:r>
            <a:endParaRPr lang="en-US" dirty="0"/>
          </a:p>
        </p:txBody>
      </p:sp>
      <p:sp>
        <p:nvSpPr>
          <p:cNvPr id="9" name="Slide Number Placeholder 8">
            <a:extLst>
              <a:ext uri="{FF2B5EF4-FFF2-40B4-BE49-F238E27FC236}">
                <a16:creationId xmlns:a16="http://schemas.microsoft.com/office/drawing/2014/main" id="{9987D72E-DDD2-8BDC-8588-E645FF899605}"/>
              </a:ext>
            </a:extLst>
          </p:cNvPr>
          <p:cNvSpPr>
            <a:spLocks noGrp="1"/>
          </p:cNvSpPr>
          <p:nvPr>
            <p:ph type="sldNum" sz="quarter" idx="12"/>
          </p:nvPr>
        </p:nvSpPr>
        <p:spPr/>
        <p:txBody>
          <a:bodyPr/>
          <a:lstStyle/>
          <a:p>
            <a:fld id="{437CC54F-9176-4BBF-8596-A85065203230}" type="slidenum">
              <a:rPr lang="en-US" smtClean="0"/>
              <a:t>30</a:t>
            </a:fld>
            <a:endParaRPr lang="en-US"/>
          </a:p>
        </p:txBody>
      </p:sp>
    </p:spTree>
    <p:extLst>
      <p:ext uri="{BB962C8B-B14F-4D97-AF65-F5344CB8AC3E}">
        <p14:creationId xmlns:p14="http://schemas.microsoft.com/office/powerpoint/2010/main" val="2549621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841BC6-0464-7FF9-D91A-21E85A5712C4}"/>
              </a:ext>
            </a:extLst>
          </p:cNvPr>
          <p:cNvSpPr>
            <a:spLocks noGrp="1"/>
          </p:cNvSpPr>
          <p:nvPr>
            <p:ph type="title"/>
          </p:nvPr>
        </p:nvSpPr>
        <p:spPr/>
        <p:txBody>
          <a:bodyPr/>
          <a:lstStyle/>
          <a:p>
            <a:r>
              <a:rPr lang="en-US" dirty="0"/>
              <a:t>Heterogeneity </a:t>
            </a:r>
            <a:r>
              <a:rPr lang="en-US" b="1" dirty="0"/>
              <a:t>by calendar year</a:t>
            </a:r>
          </a:p>
        </p:txBody>
      </p:sp>
      <p:sp>
        <p:nvSpPr>
          <p:cNvPr id="7" name="Content Placeholder 6">
            <a:extLst>
              <a:ext uri="{FF2B5EF4-FFF2-40B4-BE49-F238E27FC236}">
                <a16:creationId xmlns:a16="http://schemas.microsoft.com/office/drawing/2014/main" id="{AABB080E-9E54-85D5-04A7-4C49A9D9EFCE}"/>
              </a:ext>
            </a:extLst>
          </p:cNvPr>
          <p:cNvSpPr>
            <a:spLocks noGrp="1"/>
          </p:cNvSpPr>
          <p:nvPr>
            <p:ph sz="half" idx="1"/>
          </p:nvPr>
        </p:nvSpPr>
        <p:spPr/>
        <p:txBody>
          <a:bodyPr/>
          <a:lstStyle/>
          <a:p>
            <a:r>
              <a:rPr lang="en-US" sz="2800" dirty="0"/>
              <a:t>All mortality rates expressed as cumulative excess deaths per 100,000 over 14.3 years</a:t>
            </a:r>
          </a:p>
          <a:p>
            <a:endParaRPr lang="en-US" sz="2800" dirty="0"/>
          </a:p>
          <a:p>
            <a:r>
              <a:rPr lang="en-US" sz="2800" dirty="0">
                <a:sym typeface="Wingdings" panose="05000000000000000000" pitchFamily="2" charset="2"/>
              </a:rPr>
              <a:t> suggests limited climate adaptation over time</a:t>
            </a:r>
            <a:endParaRPr lang="en-US" sz="2800" dirty="0"/>
          </a:p>
          <a:p>
            <a:endParaRPr lang="en-US" sz="2800" dirty="0"/>
          </a:p>
          <a:p>
            <a:endParaRPr lang="en-US" dirty="0"/>
          </a:p>
        </p:txBody>
      </p:sp>
      <p:pic>
        <p:nvPicPr>
          <p:cNvPr id="9" name="Content Placeholder 8">
            <a:extLst>
              <a:ext uri="{FF2B5EF4-FFF2-40B4-BE49-F238E27FC236}">
                <a16:creationId xmlns:a16="http://schemas.microsoft.com/office/drawing/2014/main" id="{A8E47CC2-4B37-0CBC-B427-3A48396967A6}"/>
              </a:ext>
            </a:extLst>
          </p:cNvPr>
          <p:cNvPicPr>
            <a:picLocks noGrp="1" noChangeAspect="1"/>
          </p:cNvPicPr>
          <p:nvPr>
            <p:ph sz="half" idx="2"/>
          </p:nvPr>
        </p:nvPicPr>
        <p:blipFill>
          <a:blip r:embed="rId2"/>
          <a:srcRect l="2005"/>
          <a:stretch/>
        </p:blipFill>
        <p:spPr>
          <a:xfrm>
            <a:off x="6276108" y="1930511"/>
            <a:ext cx="5077691" cy="4141565"/>
          </a:xfrm>
          <a:prstGeom prst="rect">
            <a:avLst/>
          </a:prstGeom>
        </p:spPr>
      </p:pic>
      <p:sp>
        <p:nvSpPr>
          <p:cNvPr id="10" name="Footer Placeholder 9">
            <a:extLst>
              <a:ext uri="{FF2B5EF4-FFF2-40B4-BE49-F238E27FC236}">
                <a16:creationId xmlns:a16="http://schemas.microsoft.com/office/drawing/2014/main" id="{3927C8C9-2F2B-4355-C241-78A3C07BB630}"/>
              </a:ext>
            </a:extLst>
          </p:cNvPr>
          <p:cNvSpPr>
            <a:spLocks noGrp="1"/>
          </p:cNvSpPr>
          <p:nvPr>
            <p:ph type="ftr" sz="quarter" idx="11"/>
          </p:nvPr>
        </p:nvSpPr>
        <p:spPr/>
        <p:txBody>
          <a:bodyPr/>
          <a:lstStyle/>
          <a:p>
            <a:r>
              <a:rPr lang="en-US"/>
              <a:t>Kelsey Pukelis, Natural Disasters, April 23, 2025</a:t>
            </a:r>
          </a:p>
        </p:txBody>
      </p:sp>
      <p:sp>
        <p:nvSpPr>
          <p:cNvPr id="11" name="Slide Number Placeholder 10">
            <a:extLst>
              <a:ext uri="{FF2B5EF4-FFF2-40B4-BE49-F238E27FC236}">
                <a16:creationId xmlns:a16="http://schemas.microsoft.com/office/drawing/2014/main" id="{AACDFCC3-A5D9-B15B-633A-0AD6051B74A1}"/>
              </a:ext>
            </a:extLst>
          </p:cNvPr>
          <p:cNvSpPr>
            <a:spLocks noGrp="1"/>
          </p:cNvSpPr>
          <p:nvPr>
            <p:ph type="sldNum" sz="quarter" idx="12"/>
          </p:nvPr>
        </p:nvSpPr>
        <p:spPr/>
        <p:txBody>
          <a:bodyPr/>
          <a:lstStyle/>
          <a:p>
            <a:fld id="{437CC54F-9176-4BBF-8596-A85065203230}" type="slidenum">
              <a:rPr lang="en-US" smtClean="0"/>
              <a:t>31</a:t>
            </a:fld>
            <a:endParaRPr lang="en-US"/>
          </a:p>
        </p:txBody>
      </p:sp>
    </p:spTree>
    <p:extLst>
      <p:ext uri="{BB962C8B-B14F-4D97-AF65-F5344CB8AC3E}">
        <p14:creationId xmlns:p14="http://schemas.microsoft.com/office/powerpoint/2010/main" val="2893181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E0E3-DC02-DAF3-EDCB-072B1620BA26}"/>
              </a:ext>
            </a:extLst>
          </p:cNvPr>
          <p:cNvSpPr>
            <a:spLocks noGrp="1"/>
          </p:cNvSpPr>
          <p:nvPr>
            <p:ph type="title"/>
          </p:nvPr>
        </p:nvSpPr>
        <p:spPr/>
        <p:txBody>
          <a:bodyPr/>
          <a:lstStyle/>
          <a:p>
            <a:r>
              <a:rPr lang="en-US" dirty="0"/>
              <a:t>Results: Mortality Burden</a:t>
            </a:r>
          </a:p>
        </p:txBody>
      </p:sp>
      <p:sp>
        <p:nvSpPr>
          <p:cNvPr id="3" name="Text Placeholder 2">
            <a:extLst>
              <a:ext uri="{FF2B5EF4-FFF2-40B4-BE49-F238E27FC236}">
                <a16:creationId xmlns:a16="http://schemas.microsoft.com/office/drawing/2014/main" id="{F0C5F344-72D9-9642-1C24-A4E05B662E3E}"/>
              </a:ext>
            </a:extLst>
          </p:cNvPr>
          <p:cNvSpPr>
            <a:spLocks noGrp="1"/>
          </p:cNvSpPr>
          <p:nvPr>
            <p:ph type="body" idx="1"/>
          </p:nvPr>
        </p:nvSpPr>
        <p:spPr/>
        <p:txBody>
          <a:bodyPr/>
          <a:lstStyle/>
          <a:p>
            <a:endParaRPr lang="en-US"/>
          </a:p>
        </p:txBody>
      </p:sp>
      <p:sp>
        <p:nvSpPr>
          <p:cNvPr id="4" name="TextBox 3">
            <a:extLst>
              <a:ext uri="{FF2B5EF4-FFF2-40B4-BE49-F238E27FC236}">
                <a16:creationId xmlns:a16="http://schemas.microsoft.com/office/drawing/2014/main" id="{DF4E4979-75B5-FEA4-98D3-3C0FE646A41C}"/>
              </a:ext>
            </a:extLst>
          </p:cNvPr>
          <p:cNvSpPr txBox="1"/>
          <p:nvPr/>
        </p:nvSpPr>
        <p:spPr>
          <a:xfrm>
            <a:off x="159025" y="6367670"/>
            <a:ext cx="3260035" cy="369332"/>
          </a:xfrm>
          <a:prstGeom prst="rect">
            <a:avLst/>
          </a:prstGeom>
          <a:noFill/>
        </p:spPr>
        <p:txBody>
          <a:bodyPr wrap="square" rtlCol="0">
            <a:spAutoFit/>
          </a:bodyPr>
          <a:lstStyle/>
          <a:p>
            <a:r>
              <a:rPr lang="en-US" dirty="0"/>
              <a:t>Calculating mortality burden:</a:t>
            </a:r>
          </a:p>
        </p:txBody>
      </p:sp>
      <p:sp>
        <p:nvSpPr>
          <p:cNvPr id="5" name="Action Button: Get Information 4">
            <a:hlinkClick r:id="rId2" action="ppaction://hlinksldjump" highlightClick="1"/>
            <a:extLst>
              <a:ext uri="{FF2B5EF4-FFF2-40B4-BE49-F238E27FC236}">
                <a16:creationId xmlns:a16="http://schemas.microsoft.com/office/drawing/2014/main" id="{006D9C83-A146-D3C5-9DF6-FF1B6D54F9D4}"/>
              </a:ext>
            </a:extLst>
          </p:cNvPr>
          <p:cNvSpPr/>
          <p:nvPr/>
        </p:nvSpPr>
        <p:spPr>
          <a:xfrm>
            <a:off x="3260035" y="6382649"/>
            <a:ext cx="390939" cy="369333"/>
          </a:xfrm>
          <a:prstGeom prst="actionButtonInform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A12A98D-13ED-5EE1-F227-2BA6E4043F4E}"/>
              </a:ext>
            </a:extLst>
          </p:cNvPr>
          <p:cNvSpPr>
            <a:spLocks noGrp="1"/>
          </p:cNvSpPr>
          <p:nvPr>
            <p:ph type="ftr" sz="quarter" idx="11"/>
          </p:nvPr>
        </p:nvSpPr>
        <p:spPr/>
        <p:txBody>
          <a:bodyPr/>
          <a:lstStyle/>
          <a:p>
            <a:r>
              <a:rPr lang="en-US"/>
              <a:t>Kelsey Pukelis, Natural Disasters, April 23, 2025</a:t>
            </a:r>
          </a:p>
        </p:txBody>
      </p:sp>
      <p:sp>
        <p:nvSpPr>
          <p:cNvPr id="7" name="Slide Number Placeholder 6">
            <a:extLst>
              <a:ext uri="{FF2B5EF4-FFF2-40B4-BE49-F238E27FC236}">
                <a16:creationId xmlns:a16="http://schemas.microsoft.com/office/drawing/2014/main" id="{45A1FC97-E514-CDD5-57BE-D00AD1CAB0F7}"/>
              </a:ext>
            </a:extLst>
          </p:cNvPr>
          <p:cNvSpPr>
            <a:spLocks noGrp="1"/>
          </p:cNvSpPr>
          <p:nvPr>
            <p:ph type="sldNum" sz="quarter" idx="12"/>
          </p:nvPr>
        </p:nvSpPr>
        <p:spPr/>
        <p:txBody>
          <a:bodyPr/>
          <a:lstStyle/>
          <a:p>
            <a:fld id="{437CC54F-9176-4BBF-8596-A85065203230}" type="slidenum">
              <a:rPr lang="en-US" smtClean="0"/>
              <a:t>32</a:t>
            </a:fld>
            <a:endParaRPr lang="en-US"/>
          </a:p>
        </p:txBody>
      </p:sp>
    </p:spTree>
    <p:extLst>
      <p:ext uri="{BB962C8B-B14F-4D97-AF65-F5344CB8AC3E}">
        <p14:creationId xmlns:p14="http://schemas.microsoft.com/office/powerpoint/2010/main" val="4009140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64F9A4-AFC9-35CE-ED55-B643390FC04B}"/>
              </a:ext>
            </a:extLst>
          </p:cNvPr>
          <p:cNvSpPr>
            <a:spLocks noGrp="1"/>
          </p:cNvSpPr>
          <p:nvPr>
            <p:ph type="ftr" sz="quarter" idx="11"/>
          </p:nvPr>
        </p:nvSpPr>
        <p:spPr/>
        <p:txBody>
          <a:bodyPr/>
          <a:lstStyle/>
          <a:p>
            <a:r>
              <a:rPr lang="en-US"/>
              <a:t>Kelsey Pukelis, Natural Disasters, April 23, 2025</a:t>
            </a:r>
            <a:endParaRPr lang="en-US" dirty="0"/>
          </a:p>
        </p:txBody>
      </p:sp>
      <p:sp>
        <p:nvSpPr>
          <p:cNvPr id="2" name="Title 1">
            <a:extLst>
              <a:ext uri="{FF2B5EF4-FFF2-40B4-BE49-F238E27FC236}">
                <a16:creationId xmlns:a16="http://schemas.microsoft.com/office/drawing/2014/main" id="{5DE4196C-E628-F46C-8BE3-834129FDD91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C0992A8-6E5F-EFCC-D673-D1FB1CA71DC4}"/>
              </a:ext>
            </a:extLst>
          </p:cNvPr>
          <p:cNvPicPr>
            <a:picLocks noChangeAspect="1"/>
          </p:cNvPicPr>
          <p:nvPr/>
        </p:nvPicPr>
        <p:blipFill>
          <a:blip r:embed="rId2"/>
          <a:stretch>
            <a:fillRect/>
          </a:stretch>
        </p:blipFill>
        <p:spPr>
          <a:xfrm>
            <a:off x="0" y="0"/>
            <a:ext cx="7254102" cy="6858000"/>
          </a:xfrm>
          <a:prstGeom prst="rect">
            <a:avLst/>
          </a:prstGeom>
        </p:spPr>
      </p:pic>
      <p:sp>
        <p:nvSpPr>
          <p:cNvPr id="13" name="TextBox 12">
            <a:extLst>
              <a:ext uri="{FF2B5EF4-FFF2-40B4-BE49-F238E27FC236}">
                <a16:creationId xmlns:a16="http://schemas.microsoft.com/office/drawing/2014/main" id="{2264FB7C-87C7-0079-EE64-4E6441813214}"/>
              </a:ext>
            </a:extLst>
          </p:cNvPr>
          <p:cNvSpPr txBox="1"/>
          <p:nvPr/>
        </p:nvSpPr>
        <p:spPr>
          <a:xfrm>
            <a:off x="7950395" y="1229023"/>
            <a:ext cx="2463425" cy="923330"/>
          </a:xfrm>
          <a:prstGeom prst="rect">
            <a:avLst/>
          </a:prstGeom>
          <a:gradFill flip="none" rotWithShape="1">
            <a:gsLst>
              <a:gs pos="0">
                <a:srgbClr val="EB1F23">
                  <a:tint val="66000"/>
                  <a:satMod val="160000"/>
                </a:srgbClr>
              </a:gs>
              <a:gs pos="50000">
                <a:srgbClr val="EB1F23">
                  <a:tint val="44500"/>
                  <a:satMod val="160000"/>
                </a:srgbClr>
              </a:gs>
              <a:gs pos="100000">
                <a:srgbClr val="EB1F23">
                  <a:tint val="23500"/>
                  <a:satMod val="160000"/>
                </a:srgbClr>
              </a:gs>
            </a:gsLst>
            <a:lin ang="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t>Accounts for </a:t>
            </a:r>
            <a:r>
              <a:rPr lang="en-US" b="1" dirty="0"/>
              <a:t>13%</a:t>
            </a:r>
            <a:r>
              <a:rPr lang="en-US" dirty="0"/>
              <a:t> of deaths in </a:t>
            </a:r>
            <a:r>
              <a:rPr lang="en-US" b="1" dirty="0"/>
              <a:t>Florida</a:t>
            </a:r>
            <a:r>
              <a:rPr lang="en-US" dirty="0"/>
              <a:t> during this period</a:t>
            </a:r>
          </a:p>
        </p:txBody>
      </p:sp>
      <p:sp>
        <p:nvSpPr>
          <p:cNvPr id="5" name="TextBox 4">
            <a:extLst>
              <a:ext uri="{FF2B5EF4-FFF2-40B4-BE49-F238E27FC236}">
                <a16:creationId xmlns:a16="http://schemas.microsoft.com/office/drawing/2014/main" id="{A03E4D39-4425-192C-73A6-66953D41692D}"/>
              </a:ext>
            </a:extLst>
          </p:cNvPr>
          <p:cNvSpPr txBox="1"/>
          <p:nvPr/>
        </p:nvSpPr>
        <p:spPr>
          <a:xfrm>
            <a:off x="7957021" y="3516514"/>
            <a:ext cx="2463425" cy="923330"/>
          </a:xfrm>
          <a:prstGeom prst="rect">
            <a:avLst/>
          </a:prstGeom>
          <a:gradFill flip="none" rotWithShape="1">
            <a:gsLst>
              <a:gs pos="0">
                <a:srgbClr val="A42A2A">
                  <a:tint val="66000"/>
                  <a:satMod val="160000"/>
                </a:srgbClr>
              </a:gs>
              <a:gs pos="50000">
                <a:srgbClr val="A42A2A">
                  <a:tint val="44500"/>
                  <a:satMod val="160000"/>
                </a:srgbClr>
              </a:gs>
              <a:gs pos="100000">
                <a:srgbClr val="A42A2A">
                  <a:tint val="23500"/>
                  <a:satMod val="160000"/>
                </a:srgbClr>
              </a:gs>
            </a:gsLst>
            <a:lin ang="0" scaled="1"/>
            <a:tileRect/>
          </a:gradFill>
          <a:ln>
            <a:solidFill>
              <a:srgbClr val="A42A2A"/>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t>Accounts for </a:t>
            </a:r>
            <a:r>
              <a:rPr lang="en-US" b="1" dirty="0"/>
              <a:t>25%</a:t>
            </a:r>
            <a:r>
              <a:rPr lang="en-US" dirty="0"/>
              <a:t> of overall mortality for </a:t>
            </a:r>
            <a:r>
              <a:rPr lang="en-US" b="1" dirty="0"/>
              <a:t>infants &lt; 1</a:t>
            </a:r>
          </a:p>
        </p:txBody>
      </p:sp>
      <p:sp>
        <p:nvSpPr>
          <p:cNvPr id="6" name="TextBox 5">
            <a:extLst>
              <a:ext uri="{FF2B5EF4-FFF2-40B4-BE49-F238E27FC236}">
                <a16:creationId xmlns:a16="http://schemas.microsoft.com/office/drawing/2014/main" id="{6D560758-5A10-39AD-9E8C-4A9EEFFB3E6A}"/>
              </a:ext>
            </a:extLst>
          </p:cNvPr>
          <p:cNvSpPr txBox="1"/>
          <p:nvPr/>
        </p:nvSpPr>
        <p:spPr>
          <a:xfrm>
            <a:off x="7950394" y="5443650"/>
            <a:ext cx="2463425" cy="923330"/>
          </a:xfrm>
          <a:prstGeom prst="rect">
            <a:avLst/>
          </a:prstGeom>
          <a:gradFill flip="none" rotWithShape="1">
            <a:gsLst>
              <a:gs pos="0">
                <a:srgbClr val="F58A1F">
                  <a:tint val="66000"/>
                  <a:satMod val="160000"/>
                </a:srgbClr>
              </a:gs>
              <a:gs pos="50000">
                <a:srgbClr val="F58A1F">
                  <a:tint val="44500"/>
                  <a:satMod val="160000"/>
                </a:srgbClr>
              </a:gs>
              <a:gs pos="100000">
                <a:srgbClr val="F58A1F">
                  <a:tint val="23500"/>
                  <a:satMod val="160000"/>
                </a:srgbClr>
              </a:gs>
            </a:gsLst>
            <a:lin ang="0" scaled="1"/>
            <a:tileRect/>
          </a:gra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t>Accounts for </a:t>
            </a:r>
            <a:r>
              <a:rPr lang="en-US" b="1" dirty="0"/>
              <a:t>15%</a:t>
            </a:r>
            <a:r>
              <a:rPr lang="en-US" dirty="0"/>
              <a:t> of overall mortality for </a:t>
            </a:r>
            <a:r>
              <a:rPr lang="en-US" b="1" dirty="0"/>
              <a:t>people aged 1-44</a:t>
            </a:r>
          </a:p>
        </p:txBody>
      </p:sp>
      <p:sp>
        <p:nvSpPr>
          <p:cNvPr id="7" name="TextBox 6">
            <a:extLst>
              <a:ext uri="{FF2B5EF4-FFF2-40B4-BE49-F238E27FC236}">
                <a16:creationId xmlns:a16="http://schemas.microsoft.com/office/drawing/2014/main" id="{850BE91D-F453-A802-20BA-61B9F3C4DC52}"/>
              </a:ext>
            </a:extLst>
          </p:cNvPr>
          <p:cNvSpPr txBox="1"/>
          <p:nvPr/>
        </p:nvSpPr>
        <p:spPr>
          <a:xfrm>
            <a:off x="7625163" y="6556159"/>
            <a:ext cx="5070420" cy="307777"/>
          </a:xfrm>
          <a:prstGeom prst="rect">
            <a:avLst/>
          </a:prstGeom>
          <a:noFill/>
        </p:spPr>
        <p:txBody>
          <a:bodyPr wrap="square" rtlCol="0">
            <a:spAutoFit/>
          </a:bodyPr>
          <a:lstStyle/>
          <a:p>
            <a:r>
              <a:rPr lang="en-US" sz="1400" dirty="0"/>
              <a:t>Accounts for &lt;4% of overall mortality for people aged &gt;65</a:t>
            </a:r>
          </a:p>
        </p:txBody>
      </p:sp>
      <p:sp>
        <p:nvSpPr>
          <p:cNvPr id="8" name="Slide Number Placeholder 7">
            <a:extLst>
              <a:ext uri="{FF2B5EF4-FFF2-40B4-BE49-F238E27FC236}">
                <a16:creationId xmlns:a16="http://schemas.microsoft.com/office/drawing/2014/main" id="{3915890A-2122-1FAA-59A5-420F8865AD1B}"/>
              </a:ext>
            </a:extLst>
          </p:cNvPr>
          <p:cNvSpPr>
            <a:spLocks noGrp="1"/>
          </p:cNvSpPr>
          <p:nvPr>
            <p:ph type="sldNum" sz="quarter" idx="12"/>
          </p:nvPr>
        </p:nvSpPr>
        <p:spPr/>
        <p:txBody>
          <a:bodyPr/>
          <a:lstStyle/>
          <a:p>
            <a:fld id="{437CC54F-9176-4BBF-8596-A85065203230}" type="slidenum">
              <a:rPr lang="en-US" smtClean="0"/>
              <a:t>33</a:t>
            </a:fld>
            <a:endParaRPr lang="en-US"/>
          </a:p>
        </p:txBody>
      </p:sp>
    </p:spTree>
    <p:extLst>
      <p:ext uri="{BB962C8B-B14F-4D97-AF65-F5344CB8AC3E}">
        <p14:creationId xmlns:p14="http://schemas.microsoft.com/office/powerpoint/2010/main" val="217577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6877-2A44-46E3-92AA-FADE2A6D2EA3}"/>
              </a:ext>
            </a:extLst>
          </p:cNvPr>
          <p:cNvSpPr>
            <a:spLocks noGrp="1"/>
          </p:cNvSpPr>
          <p:nvPr>
            <p:ph type="title"/>
          </p:nvPr>
        </p:nvSpPr>
        <p:spPr/>
        <p:txBody>
          <a:bodyPr>
            <a:normAutofit/>
          </a:bodyPr>
          <a:lstStyle/>
          <a:p>
            <a:r>
              <a:rPr lang="en-US" dirty="0"/>
              <a:t>Without TC’s, mortality in coastal states would look more similar to other states</a:t>
            </a:r>
          </a:p>
        </p:txBody>
      </p:sp>
      <p:pic>
        <p:nvPicPr>
          <p:cNvPr id="5" name="Content Placeholder 4">
            <a:extLst>
              <a:ext uri="{FF2B5EF4-FFF2-40B4-BE49-F238E27FC236}">
                <a16:creationId xmlns:a16="http://schemas.microsoft.com/office/drawing/2014/main" id="{3622F3DF-C708-6B60-8A6E-195BF566AFC5}"/>
              </a:ext>
            </a:extLst>
          </p:cNvPr>
          <p:cNvPicPr>
            <a:picLocks noGrp="1" noChangeAspect="1"/>
          </p:cNvPicPr>
          <p:nvPr>
            <p:ph sz="half" idx="1"/>
          </p:nvPr>
        </p:nvPicPr>
        <p:blipFill>
          <a:blip r:embed="rId3"/>
          <a:srcRect t="3692"/>
          <a:stretch/>
        </p:blipFill>
        <p:spPr>
          <a:xfrm>
            <a:off x="549966" y="1921564"/>
            <a:ext cx="5469835" cy="3794894"/>
          </a:xfrm>
        </p:spPr>
      </p:pic>
      <p:sp>
        <p:nvSpPr>
          <p:cNvPr id="7" name="Content Placeholder 6">
            <a:extLst>
              <a:ext uri="{FF2B5EF4-FFF2-40B4-BE49-F238E27FC236}">
                <a16:creationId xmlns:a16="http://schemas.microsoft.com/office/drawing/2014/main" id="{18C27E3B-341C-7FB6-A2FC-428E9A8768CC}"/>
              </a:ext>
            </a:extLst>
          </p:cNvPr>
          <p:cNvSpPr>
            <a:spLocks noGrp="1"/>
          </p:cNvSpPr>
          <p:nvPr>
            <p:ph sz="half" idx="2"/>
          </p:nvPr>
        </p:nvSpPr>
        <p:spPr/>
        <p:txBody>
          <a:bodyPr>
            <a:normAutofit/>
          </a:bodyPr>
          <a:lstStyle/>
          <a:p>
            <a:pPr marL="0" indent="0">
              <a:buNone/>
            </a:pPr>
            <a:r>
              <a:rPr lang="en-US" dirty="0"/>
              <a:t>Distributions of average state mortality by age group for:</a:t>
            </a:r>
          </a:p>
          <a:p>
            <a:r>
              <a:rPr lang="en-US" dirty="0">
                <a:solidFill>
                  <a:srgbClr val="4378BA"/>
                </a:solidFill>
              </a:rPr>
              <a:t>States that </a:t>
            </a:r>
            <a:r>
              <a:rPr lang="en-US" b="1" dirty="0">
                <a:solidFill>
                  <a:srgbClr val="4378BA"/>
                </a:solidFill>
              </a:rPr>
              <a:t>never experience a TC </a:t>
            </a:r>
            <a:r>
              <a:rPr lang="en-US" dirty="0">
                <a:solidFill>
                  <a:srgbClr val="4378BA"/>
                </a:solidFill>
              </a:rPr>
              <a:t>(n = 14) </a:t>
            </a:r>
          </a:p>
          <a:p>
            <a:r>
              <a:rPr lang="en-US" dirty="0">
                <a:solidFill>
                  <a:srgbClr val="CB385E"/>
                </a:solidFill>
              </a:rPr>
              <a:t>States that </a:t>
            </a:r>
            <a:r>
              <a:rPr lang="en-US" b="1" dirty="0">
                <a:solidFill>
                  <a:srgbClr val="CB385E"/>
                </a:solidFill>
              </a:rPr>
              <a:t>ever experience a TC</a:t>
            </a:r>
            <a:r>
              <a:rPr lang="en-US" dirty="0">
                <a:solidFill>
                  <a:srgbClr val="CB385E"/>
                </a:solidFill>
              </a:rPr>
              <a:t> (n = 35)</a:t>
            </a:r>
          </a:p>
          <a:p>
            <a:r>
              <a:rPr lang="en-US" dirty="0">
                <a:solidFill>
                  <a:srgbClr val="ED3B39"/>
                </a:solidFill>
              </a:rPr>
              <a:t>Estimated </a:t>
            </a:r>
            <a:r>
              <a:rPr lang="en-US" b="1" dirty="0">
                <a:solidFill>
                  <a:srgbClr val="ED3B39"/>
                </a:solidFill>
              </a:rPr>
              <a:t>counterfactual distributions </a:t>
            </a:r>
            <a:r>
              <a:rPr lang="en-US" dirty="0">
                <a:solidFill>
                  <a:srgbClr val="ED3B39"/>
                </a:solidFill>
              </a:rPr>
              <a:t>for TC states </a:t>
            </a:r>
            <a:r>
              <a:rPr lang="en-US" b="1" dirty="0">
                <a:solidFill>
                  <a:srgbClr val="ED3B39"/>
                </a:solidFill>
              </a:rPr>
              <a:t>without TC mortality burdens </a:t>
            </a:r>
          </a:p>
        </p:txBody>
      </p:sp>
      <p:sp>
        <p:nvSpPr>
          <p:cNvPr id="3" name="Footer Placeholder 2">
            <a:extLst>
              <a:ext uri="{FF2B5EF4-FFF2-40B4-BE49-F238E27FC236}">
                <a16:creationId xmlns:a16="http://schemas.microsoft.com/office/drawing/2014/main" id="{941DFF9B-3CC9-860D-EC8B-8C022397F492}"/>
              </a:ext>
            </a:extLst>
          </p:cNvPr>
          <p:cNvSpPr>
            <a:spLocks noGrp="1"/>
          </p:cNvSpPr>
          <p:nvPr>
            <p:ph type="ftr" sz="quarter" idx="11"/>
          </p:nvPr>
        </p:nvSpPr>
        <p:spPr/>
        <p:txBody>
          <a:bodyPr/>
          <a:lstStyle/>
          <a:p>
            <a:r>
              <a:rPr lang="en-US"/>
              <a:t>Kelsey Pukelis, Natural Disasters, April 23, 2025</a:t>
            </a:r>
          </a:p>
        </p:txBody>
      </p:sp>
      <p:sp>
        <p:nvSpPr>
          <p:cNvPr id="4" name="Slide Number Placeholder 3">
            <a:extLst>
              <a:ext uri="{FF2B5EF4-FFF2-40B4-BE49-F238E27FC236}">
                <a16:creationId xmlns:a16="http://schemas.microsoft.com/office/drawing/2014/main" id="{B774A458-5DD7-A9AE-706E-B6800F2F1628}"/>
              </a:ext>
            </a:extLst>
          </p:cNvPr>
          <p:cNvSpPr>
            <a:spLocks noGrp="1"/>
          </p:cNvSpPr>
          <p:nvPr>
            <p:ph type="sldNum" sz="quarter" idx="12"/>
          </p:nvPr>
        </p:nvSpPr>
        <p:spPr/>
        <p:txBody>
          <a:bodyPr/>
          <a:lstStyle/>
          <a:p>
            <a:fld id="{437CC54F-9176-4BBF-8596-A85065203230}" type="slidenum">
              <a:rPr lang="en-US" smtClean="0"/>
              <a:t>34</a:t>
            </a:fld>
            <a:endParaRPr lang="en-US"/>
          </a:p>
        </p:txBody>
      </p:sp>
    </p:spTree>
    <p:extLst>
      <p:ext uri="{BB962C8B-B14F-4D97-AF65-F5344CB8AC3E}">
        <p14:creationId xmlns:p14="http://schemas.microsoft.com/office/powerpoint/2010/main" val="4088586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94C934-7A99-9863-9488-222D9215CD10}"/>
              </a:ext>
            </a:extLst>
          </p:cNvPr>
          <p:cNvSpPr>
            <a:spLocks noGrp="1"/>
          </p:cNvSpPr>
          <p:nvPr>
            <p:ph type="ftr" sz="quarter" idx="11"/>
          </p:nvPr>
        </p:nvSpPr>
        <p:spPr/>
        <p:txBody>
          <a:bodyPr/>
          <a:lstStyle/>
          <a:p>
            <a:r>
              <a:rPr lang="en-US"/>
              <a:t>Kelsey Pukelis, Natural Disasters, April 23, 2025</a:t>
            </a:r>
            <a:endParaRPr lang="en-US" dirty="0"/>
          </a:p>
        </p:txBody>
      </p:sp>
      <p:sp>
        <p:nvSpPr>
          <p:cNvPr id="2" name="Title 1">
            <a:extLst>
              <a:ext uri="{FF2B5EF4-FFF2-40B4-BE49-F238E27FC236}">
                <a16:creationId xmlns:a16="http://schemas.microsoft.com/office/drawing/2014/main" id="{AB55F6B6-07CA-CBE0-2494-060568651896}"/>
              </a:ext>
            </a:extLst>
          </p:cNvPr>
          <p:cNvSpPr>
            <a:spLocks noGrp="1"/>
          </p:cNvSpPr>
          <p:nvPr>
            <p:ph type="title"/>
          </p:nvPr>
        </p:nvSpPr>
        <p:spPr/>
        <p:txBody>
          <a:bodyPr/>
          <a:lstStyle/>
          <a:p>
            <a:r>
              <a:rPr lang="en-US"/>
              <a:t>Estimated mortality </a:t>
            </a:r>
            <a:r>
              <a:rPr lang="en-US" dirty="0"/>
              <a:t>burden </a:t>
            </a:r>
            <a:r>
              <a:rPr lang="en-US"/>
              <a:t>by group</a:t>
            </a:r>
            <a:endParaRPr lang="en-US" dirty="0"/>
          </a:p>
        </p:txBody>
      </p:sp>
      <p:pic>
        <p:nvPicPr>
          <p:cNvPr id="5" name="Content Placeholder 4">
            <a:extLst>
              <a:ext uri="{FF2B5EF4-FFF2-40B4-BE49-F238E27FC236}">
                <a16:creationId xmlns:a16="http://schemas.microsoft.com/office/drawing/2014/main" id="{0D605656-A229-BA76-1D03-F1D8A1CE514C}"/>
              </a:ext>
            </a:extLst>
          </p:cNvPr>
          <p:cNvPicPr>
            <a:picLocks noGrp="1" noChangeAspect="1"/>
          </p:cNvPicPr>
          <p:nvPr>
            <p:ph idx="1"/>
          </p:nvPr>
        </p:nvPicPr>
        <p:blipFill>
          <a:blip r:embed="rId2"/>
          <a:srcRect t="1456"/>
          <a:stretch/>
        </p:blipFill>
        <p:spPr>
          <a:xfrm>
            <a:off x="1659566" y="1406113"/>
            <a:ext cx="8776790" cy="4783542"/>
          </a:xfrm>
        </p:spPr>
      </p:pic>
      <p:sp>
        <p:nvSpPr>
          <p:cNvPr id="6" name="TextBox 5">
            <a:extLst>
              <a:ext uri="{FF2B5EF4-FFF2-40B4-BE49-F238E27FC236}">
                <a16:creationId xmlns:a16="http://schemas.microsoft.com/office/drawing/2014/main" id="{1EBC49A7-4A51-D100-2440-76BE32371860}"/>
              </a:ext>
            </a:extLst>
          </p:cNvPr>
          <p:cNvSpPr txBox="1"/>
          <p:nvPr/>
        </p:nvSpPr>
        <p:spPr>
          <a:xfrm>
            <a:off x="1659566" y="6122504"/>
            <a:ext cx="8776790" cy="584775"/>
          </a:xfrm>
          <a:prstGeom prst="rect">
            <a:avLst/>
          </a:prstGeom>
          <a:solidFill>
            <a:schemeClr val="bg1"/>
          </a:solidFill>
        </p:spPr>
        <p:txBody>
          <a:bodyPr wrap="square" rtlCol="0">
            <a:spAutoFit/>
          </a:bodyPr>
          <a:lstStyle/>
          <a:p>
            <a:r>
              <a:rPr lang="en-US" sz="1600" dirty="0"/>
              <a:t>Estimated average excess total TC-related deaths per year by demographic group (left axis) and </a:t>
            </a:r>
          </a:p>
          <a:p>
            <a:r>
              <a:rPr lang="en-US" sz="1600" dirty="0"/>
              <a:t>as a fraction of all deaths in each group (right axis).</a:t>
            </a:r>
          </a:p>
        </p:txBody>
      </p:sp>
      <p:sp>
        <p:nvSpPr>
          <p:cNvPr id="4" name="Slide Number Placeholder 3">
            <a:extLst>
              <a:ext uri="{FF2B5EF4-FFF2-40B4-BE49-F238E27FC236}">
                <a16:creationId xmlns:a16="http://schemas.microsoft.com/office/drawing/2014/main" id="{EDB42763-F664-D0DC-D775-8B4B288D565B}"/>
              </a:ext>
            </a:extLst>
          </p:cNvPr>
          <p:cNvSpPr>
            <a:spLocks noGrp="1"/>
          </p:cNvSpPr>
          <p:nvPr>
            <p:ph type="sldNum" sz="quarter" idx="12"/>
          </p:nvPr>
        </p:nvSpPr>
        <p:spPr/>
        <p:txBody>
          <a:bodyPr/>
          <a:lstStyle/>
          <a:p>
            <a:fld id="{437CC54F-9176-4BBF-8596-A85065203230}" type="slidenum">
              <a:rPr lang="en-US" smtClean="0"/>
              <a:t>35</a:t>
            </a:fld>
            <a:endParaRPr lang="en-US"/>
          </a:p>
        </p:txBody>
      </p:sp>
    </p:spTree>
    <p:extLst>
      <p:ext uri="{BB962C8B-B14F-4D97-AF65-F5344CB8AC3E}">
        <p14:creationId xmlns:p14="http://schemas.microsoft.com/office/powerpoint/2010/main" val="707885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9E39-50B5-4DC0-A1BA-E0FED5DDFC1B}"/>
              </a:ext>
            </a:extLst>
          </p:cNvPr>
          <p:cNvSpPr>
            <a:spLocks noGrp="1"/>
          </p:cNvSpPr>
          <p:nvPr>
            <p:ph type="title"/>
          </p:nvPr>
        </p:nvSpPr>
        <p:spPr/>
        <p:txBody>
          <a:bodyPr/>
          <a:lstStyle/>
          <a:p>
            <a:r>
              <a:rPr lang="en-US" dirty="0"/>
              <a:t>Limitations / open questions</a:t>
            </a:r>
          </a:p>
        </p:txBody>
      </p:sp>
      <p:sp>
        <p:nvSpPr>
          <p:cNvPr id="3" name="Content Placeholder 2">
            <a:extLst>
              <a:ext uri="{FF2B5EF4-FFF2-40B4-BE49-F238E27FC236}">
                <a16:creationId xmlns:a16="http://schemas.microsoft.com/office/drawing/2014/main" id="{7335D7C4-CF52-00F7-4829-9A2B11E9A300}"/>
              </a:ext>
            </a:extLst>
          </p:cNvPr>
          <p:cNvSpPr>
            <a:spLocks noGrp="1"/>
          </p:cNvSpPr>
          <p:nvPr>
            <p:ph idx="1"/>
          </p:nvPr>
        </p:nvSpPr>
        <p:spPr/>
        <p:txBody>
          <a:bodyPr>
            <a:normAutofit fontScale="70000" lnSpcReduction="20000"/>
          </a:bodyPr>
          <a:lstStyle/>
          <a:p>
            <a:r>
              <a:rPr lang="en-US" dirty="0"/>
              <a:t>Don’t account for </a:t>
            </a:r>
            <a:r>
              <a:rPr lang="en-US" b="1" dirty="0"/>
              <a:t>migration; flooding / rain intensity</a:t>
            </a:r>
          </a:p>
          <a:p>
            <a:endParaRPr lang="en-US" b="1" dirty="0"/>
          </a:p>
          <a:p>
            <a:r>
              <a:rPr lang="en-US" b="1" dirty="0"/>
              <a:t>Non-linearity</a:t>
            </a:r>
            <a:r>
              <a:rPr lang="en-US" dirty="0"/>
              <a:t> of mortality effects</a:t>
            </a:r>
          </a:p>
          <a:p>
            <a:pPr lvl="1"/>
            <a:r>
              <a:rPr lang="en-US" dirty="0"/>
              <a:t>For most extreme (1.4%) events, excess mortality is (insignificantly) lower</a:t>
            </a:r>
          </a:p>
          <a:p>
            <a:pPr lvl="1"/>
            <a:r>
              <a:rPr lang="en-US" dirty="0"/>
              <a:t>Larger responses to high-profile vs. still harmful but low-profile events? (Heath 2024)</a:t>
            </a:r>
          </a:p>
          <a:p>
            <a:endParaRPr lang="en-US" dirty="0"/>
          </a:p>
          <a:p>
            <a:r>
              <a:rPr lang="en-US" dirty="0"/>
              <a:t>Only consider mortality; not any </a:t>
            </a:r>
            <a:r>
              <a:rPr lang="en-US" b="1" dirty="0"/>
              <a:t>non-fatal health outcomes</a:t>
            </a:r>
          </a:p>
          <a:p>
            <a:endParaRPr lang="en-US" b="1" dirty="0"/>
          </a:p>
          <a:p>
            <a:r>
              <a:rPr lang="en-US" dirty="0"/>
              <a:t>Cannot investigate impacts on </a:t>
            </a:r>
            <a:r>
              <a:rPr lang="en-US" b="1" dirty="0"/>
              <a:t>other demographic groups</a:t>
            </a:r>
          </a:p>
          <a:p>
            <a:endParaRPr lang="en-US" dirty="0"/>
          </a:p>
          <a:p>
            <a:r>
              <a:rPr lang="en-US" dirty="0"/>
              <a:t>Do not consider </a:t>
            </a:r>
            <a:r>
              <a:rPr lang="en-US" b="1" dirty="0"/>
              <a:t>other disaster types</a:t>
            </a:r>
            <a:r>
              <a:rPr lang="en-US" dirty="0"/>
              <a:t>, outside of hurricanes &amp; tropical storms</a:t>
            </a:r>
            <a:endParaRPr lang="en-US" b="1" dirty="0"/>
          </a:p>
          <a:p>
            <a:endParaRPr lang="en-US" dirty="0"/>
          </a:p>
          <a:p>
            <a:r>
              <a:rPr lang="en-US" b="1" dirty="0"/>
              <a:t>Mechanisms</a:t>
            </a:r>
            <a:r>
              <a:rPr lang="en-US" dirty="0"/>
              <a:t> remain unclear</a:t>
            </a:r>
          </a:p>
          <a:p>
            <a:endParaRPr lang="en-US" dirty="0"/>
          </a:p>
          <a:p>
            <a:endParaRPr lang="en-US" dirty="0"/>
          </a:p>
        </p:txBody>
      </p:sp>
      <p:sp>
        <p:nvSpPr>
          <p:cNvPr id="4" name="Footer Placeholder 3">
            <a:extLst>
              <a:ext uri="{FF2B5EF4-FFF2-40B4-BE49-F238E27FC236}">
                <a16:creationId xmlns:a16="http://schemas.microsoft.com/office/drawing/2014/main" id="{A95D32A3-9016-BA7A-0F0A-92FFD0C7D50E}"/>
              </a:ext>
            </a:extLst>
          </p:cNvPr>
          <p:cNvSpPr>
            <a:spLocks noGrp="1"/>
          </p:cNvSpPr>
          <p:nvPr>
            <p:ph type="ftr" sz="quarter" idx="11"/>
          </p:nvPr>
        </p:nvSpPr>
        <p:spPr/>
        <p:txBody>
          <a:bodyPr/>
          <a:lstStyle/>
          <a:p>
            <a:r>
              <a:rPr lang="en-US"/>
              <a:t>Kelsey Pukelis, Natural Disasters, April 23, 2025</a:t>
            </a:r>
          </a:p>
        </p:txBody>
      </p:sp>
      <p:sp>
        <p:nvSpPr>
          <p:cNvPr id="5" name="Slide Number Placeholder 4">
            <a:extLst>
              <a:ext uri="{FF2B5EF4-FFF2-40B4-BE49-F238E27FC236}">
                <a16:creationId xmlns:a16="http://schemas.microsoft.com/office/drawing/2014/main" id="{A644F168-C4F9-660F-B279-106315D12A98}"/>
              </a:ext>
            </a:extLst>
          </p:cNvPr>
          <p:cNvSpPr>
            <a:spLocks noGrp="1"/>
          </p:cNvSpPr>
          <p:nvPr>
            <p:ph type="sldNum" sz="quarter" idx="12"/>
          </p:nvPr>
        </p:nvSpPr>
        <p:spPr/>
        <p:txBody>
          <a:bodyPr/>
          <a:lstStyle/>
          <a:p>
            <a:fld id="{437CC54F-9176-4BBF-8596-A85065203230}" type="slidenum">
              <a:rPr lang="en-US" smtClean="0"/>
              <a:t>36</a:t>
            </a:fld>
            <a:endParaRPr lang="en-US"/>
          </a:p>
        </p:txBody>
      </p:sp>
    </p:spTree>
    <p:extLst>
      <p:ext uri="{BB962C8B-B14F-4D97-AF65-F5344CB8AC3E}">
        <p14:creationId xmlns:p14="http://schemas.microsoft.com/office/powerpoint/2010/main" val="1637110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6A14-C8AF-6623-BF66-6498418B4EC0}"/>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5AB3C0BD-7851-ABCA-E835-E7C7AF0244DC}"/>
              </a:ext>
            </a:extLst>
          </p:cNvPr>
          <p:cNvSpPr>
            <a:spLocks noGrp="1"/>
          </p:cNvSpPr>
          <p:nvPr>
            <p:ph type="body" idx="1"/>
          </p:nvPr>
        </p:nvSpPr>
        <p:spPr/>
        <p:txBody>
          <a:bodyPr/>
          <a:lstStyle/>
          <a:p>
            <a:r>
              <a:rPr lang="en-US" dirty="0"/>
              <a:t>pukeliskelsey@gmail.com</a:t>
            </a:r>
          </a:p>
        </p:txBody>
      </p:sp>
      <p:sp>
        <p:nvSpPr>
          <p:cNvPr id="4" name="Footer Placeholder 3">
            <a:extLst>
              <a:ext uri="{FF2B5EF4-FFF2-40B4-BE49-F238E27FC236}">
                <a16:creationId xmlns:a16="http://schemas.microsoft.com/office/drawing/2014/main" id="{301B3D46-11FE-A87F-F090-933708EB7CCA}"/>
              </a:ext>
            </a:extLst>
          </p:cNvPr>
          <p:cNvSpPr>
            <a:spLocks noGrp="1"/>
          </p:cNvSpPr>
          <p:nvPr>
            <p:ph type="ftr" sz="quarter" idx="11"/>
          </p:nvPr>
        </p:nvSpPr>
        <p:spPr/>
        <p:txBody>
          <a:bodyPr/>
          <a:lstStyle/>
          <a:p>
            <a:r>
              <a:rPr lang="en-US"/>
              <a:t>Kelsey Pukelis, Natural Disasters, April 23, 2025</a:t>
            </a:r>
          </a:p>
        </p:txBody>
      </p:sp>
      <p:sp>
        <p:nvSpPr>
          <p:cNvPr id="5" name="Slide Number Placeholder 4">
            <a:extLst>
              <a:ext uri="{FF2B5EF4-FFF2-40B4-BE49-F238E27FC236}">
                <a16:creationId xmlns:a16="http://schemas.microsoft.com/office/drawing/2014/main" id="{D64649C7-6E8F-3D36-210B-98D273DC7F6B}"/>
              </a:ext>
            </a:extLst>
          </p:cNvPr>
          <p:cNvSpPr>
            <a:spLocks noGrp="1"/>
          </p:cNvSpPr>
          <p:nvPr>
            <p:ph type="sldNum" sz="quarter" idx="12"/>
          </p:nvPr>
        </p:nvSpPr>
        <p:spPr/>
        <p:txBody>
          <a:bodyPr/>
          <a:lstStyle/>
          <a:p>
            <a:fld id="{437CC54F-9176-4BBF-8596-A85065203230}" type="slidenum">
              <a:rPr lang="en-US" smtClean="0"/>
              <a:t>37</a:t>
            </a:fld>
            <a:endParaRPr lang="en-US"/>
          </a:p>
        </p:txBody>
      </p:sp>
    </p:spTree>
    <p:extLst>
      <p:ext uri="{BB962C8B-B14F-4D97-AF65-F5344CB8AC3E}">
        <p14:creationId xmlns:p14="http://schemas.microsoft.com/office/powerpoint/2010/main" val="3113132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762A11-5115-E253-D928-0E30C53AE521}"/>
              </a:ext>
            </a:extLst>
          </p:cNvPr>
          <p:cNvSpPr>
            <a:spLocks noGrp="1"/>
          </p:cNvSpPr>
          <p:nvPr>
            <p:ph type="ftr" sz="quarter" idx="11"/>
          </p:nvPr>
        </p:nvSpPr>
        <p:spPr/>
        <p:txBody>
          <a:bodyPr/>
          <a:lstStyle/>
          <a:p>
            <a:r>
              <a:rPr lang="en-US"/>
              <a:t>Kelsey Pukelis, Natural Disasters, April 23, 2025</a:t>
            </a:r>
          </a:p>
        </p:txBody>
      </p:sp>
      <p:sp>
        <p:nvSpPr>
          <p:cNvPr id="3" name="Slide Number Placeholder 2">
            <a:extLst>
              <a:ext uri="{FF2B5EF4-FFF2-40B4-BE49-F238E27FC236}">
                <a16:creationId xmlns:a16="http://schemas.microsoft.com/office/drawing/2014/main" id="{73D7EC37-DC69-CADA-4C30-777F036347D9}"/>
              </a:ext>
            </a:extLst>
          </p:cNvPr>
          <p:cNvSpPr>
            <a:spLocks noGrp="1"/>
          </p:cNvSpPr>
          <p:nvPr>
            <p:ph type="sldNum" sz="quarter" idx="12"/>
          </p:nvPr>
        </p:nvSpPr>
        <p:spPr/>
        <p:txBody>
          <a:bodyPr/>
          <a:lstStyle/>
          <a:p>
            <a:fld id="{437CC54F-9176-4BBF-8596-A85065203230}" type="slidenum">
              <a:rPr lang="en-US" smtClean="0"/>
              <a:t>38</a:t>
            </a:fld>
            <a:endParaRPr lang="en-US"/>
          </a:p>
        </p:txBody>
      </p:sp>
    </p:spTree>
    <p:extLst>
      <p:ext uri="{BB962C8B-B14F-4D97-AF65-F5344CB8AC3E}">
        <p14:creationId xmlns:p14="http://schemas.microsoft.com/office/powerpoint/2010/main" val="956753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76315-5A23-D27D-8AB8-5B4903F46812}"/>
              </a:ext>
            </a:extLst>
          </p:cNvPr>
          <p:cNvSpPr>
            <a:spLocks noGrp="1"/>
          </p:cNvSpPr>
          <p:nvPr>
            <p:ph type="title"/>
          </p:nvPr>
        </p:nvSpPr>
        <p:spPr/>
        <p:txBody>
          <a:bodyPr/>
          <a:lstStyle/>
          <a:p>
            <a:r>
              <a:rPr lang="en-US" dirty="0"/>
              <a:t>Appendix</a:t>
            </a:r>
          </a:p>
        </p:txBody>
      </p:sp>
      <p:sp>
        <p:nvSpPr>
          <p:cNvPr id="3" name="Text Placeholder 2">
            <a:extLst>
              <a:ext uri="{FF2B5EF4-FFF2-40B4-BE49-F238E27FC236}">
                <a16:creationId xmlns:a16="http://schemas.microsoft.com/office/drawing/2014/main" id="{98163E0D-7357-16EC-2FFC-8166B497B88D}"/>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06F676DA-A63A-3DD4-B094-9A7388233D46}"/>
              </a:ext>
            </a:extLst>
          </p:cNvPr>
          <p:cNvSpPr>
            <a:spLocks noGrp="1"/>
          </p:cNvSpPr>
          <p:nvPr>
            <p:ph type="ftr" sz="quarter" idx="11"/>
          </p:nvPr>
        </p:nvSpPr>
        <p:spPr/>
        <p:txBody>
          <a:bodyPr/>
          <a:lstStyle/>
          <a:p>
            <a:r>
              <a:rPr lang="en-US"/>
              <a:t>Kelsey Pukelis, Natural Disasters, April 23, 2025</a:t>
            </a:r>
          </a:p>
        </p:txBody>
      </p:sp>
      <p:sp>
        <p:nvSpPr>
          <p:cNvPr id="5" name="Slide Number Placeholder 4">
            <a:extLst>
              <a:ext uri="{FF2B5EF4-FFF2-40B4-BE49-F238E27FC236}">
                <a16:creationId xmlns:a16="http://schemas.microsoft.com/office/drawing/2014/main" id="{07006362-C9E8-D89C-0CEF-57B6CA7C6C11}"/>
              </a:ext>
            </a:extLst>
          </p:cNvPr>
          <p:cNvSpPr>
            <a:spLocks noGrp="1"/>
          </p:cNvSpPr>
          <p:nvPr>
            <p:ph type="sldNum" sz="quarter" idx="12"/>
          </p:nvPr>
        </p:nvSpPr>
        <p:spPr/>
        <p:txBody>
          <a:bodyPr/>
          <a:lstStyle/>
          <a:p>
            <a:fld id="{437CC54F-9176-4BBF-8596-A85065203230}" type="slidenum">
              <a:rPr lang="en-US" smtClean="0"/>
              <a:t>39</a:t>
            </a:fld>
            <a:endParaRPr lang="en-US"/>
          </a:p>
        </p:txBody>
      </p:sp>
    </p:spTree>
    <p:extLst>
      <p:ext uri="{BB962C8B-B14F-4D97-AF65-F5344CB8AC3E}">
        <p14:creationId xmlns:p14="http://schemas.microsoft.com/office/powerpoint/2010/main" val="200266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1025B-5619-977B-D0CA-26B2C2C7B35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3963B5A-BB54-0888-049F-F5AF97A21A86}"/>
              </a:ext>
            </a:extLst>
          </p:cNvPr>
          <p:cNvSpPr>
            <a:spLocks noGrp="1"/>
          </p:cNvSpPr>
          <p:nvPr>
            <p:ph idx="1"/>
          </p:nvPr>
        </p:nvSpPr>
        <p:spPr/>
        <p:txBody>
          <a:bodyPr/>
          <a:lstStyle/>
          <a:p>
            <a:r>
              <a:rPr lang="en-US" dirty="0"/>
              <a:t>Young, R., &amp; Hsiang, S. (2024). “Mortality caused by tropical cyclones in the United States.” </a:t>
            </a:r>
            <a:r>
              <a:rPr lang="en-US" i="1" dirty="0"/>
              <a:t>Nature</a:t>
            </a:r>
            <a:r>
              <a:rPr lang="en-US" dirty="0"/>
              <a:t>, 635(8037), 121-128. 	</a:t>
            </a:r>
          </a:p>
          <a:p>
            <a:endParaRPr lang="en-US" dirty="0"/>
          </a:p>
          <a:p>
            <a:r>
              <a:rPr lang="en-US" dirty="0"/>
              <a:t>Laura Carper &amp; Kelsey Pukelis. (Work in Progress) “Health and Economic Effects of Disaster Food Assistance: Evidence from Disaster SNAP and Policy Waivers”</a:t>
            </a:r>
          </a:p>
        </p:txBody>
      </p:sp>
      <p:sp>
        <p:nvSpPr>
          <p:cNvPr id="4" name="Footer Placeholder 3">
            <a:extLst>
              <a:ext uri="{FF2B5EF4-FFF2-40B4-BE49-F238E27FC236}">
                <a16:creationId xmlns:a16="http://schemas.microsoft.com/office/drawing/2014/main" id="{7F7A4797-40B4-3163-FBCC-283B7D4D1474}"/>
              </a:ext>
            </a:extLst>
          </p:cNvPr>
          <p:cNvSpPr>
            <a:spLocks noGrp="1"/>
          </p:cNvSpPr>
          <p:nvPr>
            <p:ph type="ftr" sz="quarter" idx="11"/>
          </p:nvPr>
        </p:nvSpPr>
        <p:spPr/>
        <p:txBody>
          <a:bodyPr/>
          <a:lstStyle/>
          <a:p>
            <a:r>
              <a:rPr lang="en-US"/>
              <a:t>Kelsey Pukelis, Natural Disasters, April 23, 2025</a:t>
            </a:r>
          </a:p>
        </p:txBody>
      </p:sp>
      <p:sp>
        <p:nvSpPr>
          <p:cNvPr id="5" name="Slide Number Placeholder 4">
            <a:extLst>
              <a:ext uri="{FF2B5EF4-FFF2-40B4-BE49-F238E27FC236}">
                <a16:creationId xmlns:a16="http://schemas.microsoft.com/office/drawing/2014/main" id="{E158475C-35CB-2C45-E0CC-20DB8AE917C6}"/>
              </a:ext>
            </a:extLst>
          </p:cNvPr>
          <p:cNvSpPr>
            <a:spLocks noGrp="1"/>
          </p:cNvSpPr>
          <p:nvPr>
            <p:ph type="sldNum" sz="quarter" idx="12"/>
          </p:nvPr>
        </p:nvSpPr>
        <p:spPr/>
        <p:txBody>
          <a:bodyPr/>
          <a:lstStyle/>
          <a:p>
            <a:fld id="{437CC54F-9176-4BBF-8596-A85065203230}" type="slidenum">
              <a:rPr lang="en-US" smtClean="0"/>
              <a:t>4</a:t>
            </a:fld>
            <a:endParaRPr lang="en-US"/>
          </a:p>
        </p:txBody>
      </p:sp>
    </p:spTree>
    <p:extLst>
      <p:ext uri="{BB962C8B-B14F-4D97-AF65-F5344CB8AC3E}">
        <p14:creationId xmlns:p14="http://schemas.microsoft.com/office/powerpoint/2010/main" val="2835448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86A9-74A0-236B-00BA-A8AE43F792FE}"/>
              </a:ext>
            </a:extLst>
          </p:cNvPr>
          <p:cNvSpPr>
            <a:spLocks noGrp="1"/>
          </p:cNvSpPr>
          <p:nvPr>
            <p:ph type="title"/>
          </p:nvPr>
        </p:nvSpPr>
        <p:spPr/>
        <p:txBody>
          <a:bodyPr/>
          <a:lstStyle/>
          <a:p>
            <a:r>
              <a:rPr lang="en-US" dirty="0"/>
              <a:t>Evaluation of proxy for storm severity</a:t>
            </a:r>
          </a:p>
        </p:txBody>
      </p:sp>
      <p:pic>
        <p:nvPicPr>
          <p:cNvPr id="5" name="Content Placeholder 4">
            <a:extLst>
              <a:ext uri="{FF2B5EF4-FFF2-40B4-BE49-F238E27FC236}">
                <a16:creationId xmlns:a16="http://schemas.microsoft.com/office/drawing/2014/main" id="{CE41C833-4DAB-BF32-713F-7A148C95FE53}"/>
              </a:ext>
            </a:extLst>
          </p:cNvPr>
          <p:cNvPicPr>
            <a:picLocks noGrp="1" noChangeAspect="1"/>
          </p:cNvPicPr>
          <p:nvPr>
            <p:ph idx="1"/>
          </p:nvPr>
        </p:nvPicPr>
        <p:blipFill>
          <a:blip r:embed="rId2"/>
          <a:srcRect t="5448"/>
          <a:stretch/>
        </p:blipFill>
        <p:spPr>
          <a:xfrm>
            <a:off x="-18972" y="1596787"/>
            <a:ext cx="7989568" cy="3449169"/>
          </a:xfrm>
        </p:spPr>
      </p:pic>
      <p:sp>
        <p:nvSpPr>
          <p:cNvPr id="6" name="Action Button: Return 5">
            <a:hlinkClick r:id="rId3" action="ppaction://hlinksldjump" highlightClick="1"/>
            <a:extLst>
              <a:ext uri="{FF2B5EF4-FFF2-40B4-BE49-F238E27FC236}">
                <a16:creationId xmlns:a16="http://schemas.microsoft.com/office/drawing/2014/main" id="{874D0CF7-1A3B-A0E5-D0A9-BE666FBE05BB}"/>
              </a:ext>
            </a:extLst>
          </p:cNvPr>
          <p:cNvSpPr/>
          <p:nvPr/>
        </p:nvSpPr>
        <p:spPr>
          <a:xfrm>
            <a:off x="10813774" y="365125"/>
            <a:ext cx="815009" cy="748058"/>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F19D0C7-1EB5-E37B-7917-B774167C3C75}"/>
              </a:ext>
            </a:extLst>
          </p:cNvPr>
          <p:cNvPicPr>
            <a:picLocks noChangeAspect="1"/>
          </p:cNvPicPr>
          <p:nvPr/>
        </p:nvPicPr>
        <p:blipFill>
          <a:blip r:embed="rId4"/>
          <a:stretch>
            <a:fillRect/>
          </a:stretch>
        </p:blipFill>
        <p:spPr>
          <a:xfrm>
            <a:off x="262479" y="5167311"/>
            <a:ext cx="7877233" cy="1485911"/>
          </a:xfrm>
          <a:prstGeom prst="rect">
            <a:avLst/>
          </a:prstGeom>
        </p:spPr>
      </p:pic>
      <p:sp>
        <p:nvSpPr>
          <p:cNvPr id="4" name="TextBox 3">
            <a:extLst>
              <a:ext uri="{FF2B5EF4-FFF2-40B4-BE49-F238E27FC236}">
                <a16:creationId xmlns:a16="http://schemas.microsoft.com/office/drawing/2014/main" id="{7AC1ADE1-3BAF-E63D-4FCC-26F13D75E25E}"/>
              </a:ext>
            </a:extLst>
          </p:cNvPr>
          <p:cNvSpPr txBox="1"/>
          <p:nvPr/>
        </p:nvSpPr>
        <p:spPr>
          <a:xfrm>
            <a:off x="8388626" y="1937161"/>
            <a:ext cx="3703983" cy="3693319"/>
          </a:xfrm>
          <a:prstGeom prst="rect">
            <a:avLst/>
          </a:prstGeom>
          <a:noFill/>
        </p:spPr>
        <p:txBody>
          <a:bodyPr wrap="square">
            <a:spAutoFit/>
          </a:bodyPr>
          <a:lstStyle/>
          <a:p>
            <a:r>
              <a:rPr lang="en-US" dirty="0"/>
              <a:t>Note: Avoid using social variables(e.g. direct economic damage) as a proxy for physical hazard severity because they may be affected by people migrating selectively towards or away from these locations </a:t>
            </a:r>
            <a:r>
              <a:rPr lang="en-US" dirty="0">
                <a:sym typeface="Wingdings" panose="05000000000000000000" pitchFamily="2" charset="2"/>
              </a:rPr>
              <a:t> selection bias</a:t>
            </a:r>
          </a:p>
          <a:p>
            <a:endParaRPr lang="en-US" dirty="0">
              <a:sym typeface="Wingdings" panose="05000000000000000000" pitchFamily="2" charset="2"/>
            </a:endParaRPr>
          </a:p>
          <a:p>
            <a:r>
              <a:rPr lang="en-US" dirty="0">
                <a:sym typeface="Wingdings" panose="05000000000000000000" pitchFamily="2" charset="2"/>
              </a:rPr>
              <a:t>Instead, focus on independent variables that are </a:t>
            </a:r>
            <a:r>
              <a:rPr lang="en-US" b="1" u="sng" dirty="0">
                <a:sym typeface="Wingdings" panose="05000000000000000000" pitchFamily="2" charset="2"/>
              </a:rPr>
              <a:t>physical measures</a:t>
            </a:r>
            <a:r>
              <a:rPr lang="en-US" dirty="0">
                <a:sym typeface="Wingdings" panose="05000000000000000000" pitchFamily="2" charset="2"/>
              </a:rPr>
              <a:t> of TC incidence (e.g. wind speed), because they are plausibly exogenous</a:t>
            </a:r>
            <a:endParaRPr lang="en-US" dirty="0"/>
          </a:p>
        </p:txBody>
      </p:sp>
      <p:sp>
        <p:nvSpPr>
          <p:cNvPr id="3" name="Footer Placeholder 2">
            <a:extLst>
              <a:ext uri="{FF2B5EF4-FFF2-40B4-BE49-F238E27FC236}">
                <a16:creationId xmlns:a16="http://schemas.microsoft.com/office/drawing/2014/main" id="{E05E0611-14F1-8DC5-A124-C430E5330A1F}"/>
              </a:ext>
            </a:extLst>
          </p:cNvPr>
          <p:cNvSpPr>
            <a:spLocks noGrp="1"/>
          </p:cNvSpPr>
          <p:nvPr>
            <p:ph type="ftr" sz="quarter" idx="11"/>
          </p:nvPr>
        </p:nvSpPr>
        <p:spPr/>
        <p:txBody>
          <a:bodyPr/>
          <a:lstStyle/>
          <a:p>
            <a:r>
              <a:rPr lang="en-US"/>
              <a:t>Kelsey Pukelis, Natural Disasters, April 23, 2025</a:t>
            </a:r>
          </a:p>
        </p:txBody>
      </p:sp>
      <p:sp>
        <p:nvSpPr>
          <p:cNvPr id="7" name="Slide Number Placeholder 6">
            <a:extLst>
              <a:ext uri="{FF2B5EF4-FFF2-40B4-BE49-F238E27FC236}">
                <a16:creationId xmlns:a16="http://schemas.microsoft.com/office/drawing/2014/main" id="{21F57744-EB32-209D-1D15-2B4D9C7C67F1}"/>
              </a:ext>
            </a:extLst>
          </p:cNvPr>
          <p:cNvSpPr>
            <a:spLocks noGrp="1"/>
          </p:cNvSpPr>
          <p:nvPr>
            <p:ph type="sldNum" sz="quarter" idx="12"/>
          </p:nvPr>
        </p:nvSpPr>
        <p:spPr/>
        <p:txBody>
          <a:bodyPr/>
          <a:lstStyle/>
          <a:p>
            <a:fld id="{437CC54F-9176-4BBF-8596-A85065203230}" type="slidenum">
              <a:rPr lang="en-US" smtClean="0"/>
              <a:t>40</a:t>
            </a:fld>
            <a:endParaRPr lang="en-US"/>
          </a:p>
        </p:txBody>
      </p:sp>
    </p:spTree>
    <p:extLst>
      <p:ext uri="{BB962C8B-B14F-4D97-AF65-F5344CB8AC3E}">
        <p14:creationId xmlns:p14="http://schemas.microsoft.com/office/powerpoint/2010/main" val="25063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D6AC6-8818-386C-03A2-A7FF4DC6CBDF}"/>
              </a:ext>
            </a:extLst>
          </p:cNvPr>
          <p:cNvSpPr>
            <a:spLocks noGrp="1"/>
          </p:cNvSpPr>
          <p:nvPr>
            <p:ph type="title"/>
          </p:nvPr>
        </p:nvSpPr>
        <p:spPr/>
        <p:txBody>
          <a:bodyPr/>
          <a:lstStyle/>
          <a:p>
            <a:r>
              <a:rPr lang="en-US" dirty="0"/>
              <a:t>Intuition for deconvolution methods</a:t>
            </a:r>
          </a:p>
        </p:txBody>
      </p:sp>
      <p:sp>
        <p:nvSpPr>
          <p:cNvPr id="3" name="Content Placeholder 2">
            <a:extLst>
              <a:ext uri="{FF2B5EF4-FFF2-40B4-BE49-F238E27FC236}">
                <a16:creationId xmlns:a16="http://schemas.microsoft.com/office/drawing/2014/main" id="{1D1F0E4E-144E-39FA-82B4-336951C59499}"/>
              </a:ext>
            </a:extLst>
          </p:cNvPr>
          <p:cNvSpPr>
            <a:spLocks noGrp="1"/>
          </p:cNvSpPr>
          <p:nvPr>
            <p:ph idx="1"/>
          </p:nvPr>
        </p:nvSpPr>
        <p:spPr/>
        <p:txBody>
          <a:bodyPr>
            <a:normAutofit fontScale="85000" lnSpcReduction="10000"/>
          </a:bodyPr>
          <a:lstStyle/>
          <a:p>
            <a:r>
              <a:rPr lang="en-US" dirty="0"/>
              <a:t>Use deconvolution to recover the characteristic </a:t>
            </a:r>
            <a:r>
              <a:rPr lang="en-US" b="1" dirty="0"/>
              <a:t>impulse-response function </a:t>
            </a:r>
            <a:r>
              <a:rPr lang="en-US" dirty="0"/>
              <a:t>for a TC impulse</a:t>
            </a:r>
          </a:p>
          <a:p>
            <a:r>
              <a:rPr lang="en-US" dirty="0"/>
              <a:t>“This approach searches for an impulse-response function…</a:t>
            </a:r>
          </a:p>
          <a:p>
            <a:pPr lvl="1"/>
            <a:r>
              <a:rPr lang="en-US" dirty="0"/>
              <a:t>“…that </a:t>
            </a:r>
            <a:r>
              <a:rPr lang="en-US" i="1" dirty="0"/>
              <a:t>best fits the observed outcome data</a:t>
            </a:r>
            <a:r>
              <a:rPr lang="en-US" dirty="0"/>
              <a:t>” </a:t>
            </a:r>
          </a:p>
          <a:p>
            <a:pPr lvl="2"/>
            <a:r>
              <a:rPr lang="en-US" dirty="0">
                <a:solidFill>
                  <a:srgbClr val="0070C0"/>
                </a:solidFill>
                <a:sym typeface="Wingdings" panose="05000000000000000000" pitchFamily="2" charset="2"/>
              </a:rPr>
              <a:t> evaluate predictiveness + placebo checks</a:t>
            </a:r>
          </a:p>
          <a:p>
            <a:pPr lvl="2"/>
            <a:r>
              <a:rPr lang="en-US" dirty="0">
                <a:solidFill>
                  <a:srgbClr val="0070C0"/>
                </a:solidFill>
                <a:sym typeface="Wingdings" panose="05000000000000000000" pitchFamily="2" charset="2"/>
              </a:rPr>
              <a:t> concern about overfitting?</a:t>
            </a:r>
            <a:endParaRPr lang="en-US" dirty="0">
              <a:solidFill>
                <a:srgbClr val="0070C0"/>
              </a:solidFill>
            </a:endParaRPr>
          </a:p>
          <a:p>
            <a:pPr lvl="1"/>
            <a:r>
              <a:rPr lang="en-US" dirty="0"/>
              <a:t>“…subject to the constraint that TCs share a characteristic impulse-response function” </a:t>
            </a:r>
          </a:p>
          <a:p>
            <a:pPr lvl="2"/>
            <a:r>
              <a:rPr lang="en-US" dirty="0">
                <a:solidFill>
                  <a:srgbClr val="0070C0"/>
                </a:solidFill>
                <a:sym typeface="Wingdings" panose="05000000000000000000" pitchFamily="2" charset="2"/>
              </a:rPr>
              <a:t> assumes that mortality responds similarly for all disaster events </a:t>
            </a:r>
            <a:endParaRPr lang="en-US" dirty="0">
              <a:solidFill>
                <a:srgbClr val="0070C0"/>
              </a:solidFill>
            </a:endParaRPr>
          </a:p>
          <a:p>
            <a:pPr lvl="1"/>
            <a:r>
              <a:rPr lang="en-US" dirty="0"/>
              <a:t>“…that estimates the effect of each TC </a:t>
            </a:r>
            <a:r>
              <a:rPr lang="en-US" i="1" dirty="0"/>
              <a:t>accounting for the potential overlapping impact of all other TCs,</a:t>
            </a:r>
            <a:r>
              <a:rPr lang="en-US" dirty="0"/>
              <a:t>” </a:t>
            </a:r>
          </a:p>
          <a:p>
            <a:pPr lvl="2"/>
            <a:r>
              <a:rPr lang="en-US" dirty="0">
                <a:solidFill>
                  <a:srgbClr val="0070C0"/>
                </a:solidFill>
                <a:sym typeface="Wingdings" panose="05000000000000000000" pitchFamily="2" charset="2"/>
              </a:rPr>
              <a:t> identifies long-run effects of a single disaster</a:t>
            </a:r>
            <a:endParaRPr lang="en-US" dirty="0">
              <a:solidFill>
                <a:srgbClr val="0070C0"/>
              </a:solidFill>
            </a:endParaRPr>
          </a:p>
          <a:p>
            <a:pPr lvl="2"/>
            <a:r>
              <a:rPr lang="en-US" dirty="0"/>
              <a:t>“…assumes that the overlapping responses influencing mortality at a moment in time are </a:t>
            </a:r>
            <a:r>
              <a:rPr lang="en-US" b="1" dirty="0"/>
              <a:t>additively separable</a:t>
            </a:r>
            <a:r>
              <a:rPr lang="en-US" dirty="0"/>
              <a:t>”</a:t>
            </a:r>
            <a:endParaRPr lang="en-US" dirty="0">
              <a:sym typeface="Wingdings" panose="05000000000000000000" pitchFamily="2" charset="2"/>
            </a:endParaRPr>
          </a:p>
          <a:p>
            <a:pPr lvl="2"/>
            <a:r>
              <a:rPr lang="en-US" dirty="0">
                <a:solidFill>
                  <a:srgbClr val="0070C0"/>
                </a:solidFill>
                <a:sym typeface="Wingdings" panose="05000000000000000000" pitchFamily="2" charset="2"/>
              </a:rPr>
              <a:t> additive separability assumption rules out compounding effects of multiple disasters close together</a:t>
            </a:r>
            <a:endParaRPr lang="en-US" dirty="0">
              <a:solidFill>
                <a:srgbClr val="0070C0"/>
              </a:solidFill>
            </a:endParaRPr>
          </a:p>
        </p:txBody>
      </p:sp>
      <p:sp>
        <p:nvSpPr>
          <p:cNvPr id="4" name="Action Button: Return 3">
            <a:hlinkClick r:id="rId3" action="ppaction://hlinksldjump" highlightClick="1"/>
            <a:extLst>
              <a:ext uri="{FF2B5EF4-FFF2-40B4-BE49-F238E27FC236}">
                <a16:creationId xmlns:a16="http://schemas.microsoft.com/office/drawing/2014/main" id="{43FCB95C-A197-116A-2BC3-C9A5F925DFDC}"/>
              </a:ext>
            </a:extLst>
          </p:cNvPr>
          <p:cNvSpPr/>
          <p:nvPr/>
        </p:nvSpPr>
        <p:spPr>
          <a:xfrm>
            <a:off x="10992678" y="437322"/>
            <a:ext cx="762000" cy="682487"/>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36237210-B829-79AD-0E74-4A2087F1C552}"/>
              </a:ext>
            </a:extLst>
          </p:cNvPr>
          <p:cNvSpPr>
            <a:spLocks noGrp="1"/>
          </p:cNvSpPr>
          <p:nvPr>
            <p:ph type="ftr" sz="quarter" idx="11"/>
          </p:nvPr>
        </p:nvSpPr>
        <p:spPr/>
        <p:txBody>
          <a:bodyPr/>
          <a:lstStyle/>
          <a:p>
            <a:r>
              <a:rPr lang="en-US"/>
              <a:t>Kelsey Pukelis, Natural Disasters, April 23, 2025</a:t>
            </a:r>
          </a:p>
        </p:txBody>
      </p:sp>
      <p:sp>
        <p:nvSpPr>
          <p:cNvPr id="6" name="Slide Number Placeholder 5">
            <a:extLst>
              <a:ext uri="{FF2B5EF4-FFF2-40B4-BE49-F238E27FC236}">
                <a16:creationId xmlns:a16="http://schemas.microsoft.com/office/drawing/2014/main" id="{9AC7D6ED-5F48-67E3-97D3-9443EAADC2F2}"/>
              </a:ext>
            </a:extLst>
          </p:cNvPr>
          <p:cNvSpPr>
            <a:spLocks noGrp="1"/>
          </p:cNvSpPr>
          <p:nvPr>
            <p:ph type="sldNum" sz="quarter" idx="12"/>
          </p:nvPr>
        </p:nvSpPr>
        <p:spPr/>
        <p:txBody>
          <a:bodyPr/>
          <a:lstStyle/>
          <a:p>
            <a:fld id="{437CC54F-9176-4BBF-8596-A85065203230}" type="slidenum">
              <a:rPr lang="en-US" smtClean="0"/>
              <a:t>41</a:t>
            </a:fld>
            <a:endParaRPr lang="en-US"/>
          </a:p>
        </p:txBody>
      </p:sp>
    </p:spTree>
    <p:extLst>
      <p:ext uri="{BB962C8B-B14F-4D97-AF65-F5344CB8AC3E}">
        <p14:creationId xmlns:p14="http://schemas.microsoft.com/office/powerpoint/2010/main" val="2650494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E69EC-01EC-7FDA-9583-2F942B4A37DE}"/>
              </a:ext>
            </a:extLst>
          </p:cNvPr>
          <p:cNvSpPr>
            <a:spLocks noGrp="1"/>
          </p:cNvSpPr>
          <p:nvPr>
            <p:ph type="title"/>
          </p:nvPr>
        </p:nvSpPr>
        <p:spPr/>
        <p:txBody>
          <a:bodyPr/>
          <a:lstStyle/>
          <a:p>
            <a:r>
              <a:rPr lang="en-US" dirty="0"/>
              <a:t>4 permutation tests</a:t>
            </a:r>
          </a:p>
        </p:txBody>
      </p:sp>
      <p:sp>
        <p:nvSpPr>
          <p:cNvPr id="3" name="Content Placeholder 2">
            <a:extLst>
              <a:ext uri="{FF2B5EF4-FFF2-40B4-BE49-F238E27FC236}">
                <a16:creationId xmlns:a16="http://schemas.microsoft.com/office/drawing/2014/main" id="{3FE8F7D2-4A4E-CA06-507B-91206FBB5263}"/>
              </a:ext>
            </a:extLst>
          </p:cNvPr>
          <p:cNvSpPr>
            <a:spLocks noGrp="1"/>
          </p:cNvSpPr>
          <p:nvPr>
            <p:ph idx="1"/>
          </p:nvPr>
        </p:nvSpPr>
        <p:spPr/>
        <p:txBody>
          <a:bodyPr>
            <a:normAutofit fontScale="70000" lnSpcReduction="20000"/>
          </a:bodyPr>
          <a:lstStyle/>
          <a:p>
            <a:r>
              <a:rPr lang="en-US" dirty="0"/>
              <a:t>“We use these randomizations to examine the likelihood of randomly obtaining an entire impulse-response function similar our actual estimate, if in reality no such relationship exists in the data.”</a:t>
            </a:r>
          </a:p>
          <a:p>
            <a:r>
              <a:rPr lang="en-US" dirty="0"/>
              <a:t>“In each case, this shuffling should break any correlation between TC incidence and mortality such that an unbiased estimate of the effect of shuffled TCs on mortality is zero.” </a:t>
            </a:r>
          </a:p>
          <a:p>
            <a:r>
              <a:rPr lang="en-US" dirty="0"/>
              <a:t>(1</a:t>
            </a:r>
            <a:r>
              <a:rPr lang="en-US" b="1" dirty="0"/>
              <a:t>) total randomization</a:t>
            </a:r>
            <a:r>
              <a:rPr lang="en-US" dirty="0"/>
              <a:t>: we shuffle all TC observations</a:t>
            </a:r>
          </a:p>
          <a:p>
            <a:pPr lvl="1"/>
            <a:r>
              <a:rPr lang="en-US" dirty="0"/>
              <a:t>“Our model does not generate spurious associations between mortality and… the unconditional distribution of TC events”</a:t>
            </a:r>
          </a:p>
          <a:p>
            <a:r>
              <a:rPr lang="en-US" dirty="0"/>
              <a:t>(2) </a:t>
            </a:r>
            <a:r>
              <a:rPr lang="en-US" b="1" dirty="0"/>
              <a:t>within state randomization</a:t>
            </a:r>
            <a:r>
              <a:rPr lang="en-US" dirty="0"/>
              <a:t>: shuffle the sequence of TCs each state experiences</a:t>
            </a:r>
          </a:p>
          <a:p>
            <a:pPr lvl="1"/>
            <a:r>
              <a:rPr lang="en-US" dirty="0"/>
              <a:t>…average cross-sectional patterns across states</a:t>
            </a:r>
          </a:p>
          <a:p>
            <a:r>
              <a:rPr lang="en-US" dirty="0"/>
              <a:t>(3) </a:t>
            </a:r>
            <a:r>
              <a:rPr lang="en-US" b="1" dirty="0"/>
              <a:t>within month randomization</a:t>
            </a:r>
            <a:r>
              <a:rPr lang="en-US" dirty="0"/>
              <a:t>: shuffle the TC experienced across states within each month of sample </a:t>
            </a:r>
          </a:p>
          <a:p>
            <a:pPr lvl="1"/>
            <a:r>
              <a:rPr lang="en-US" dirty="0"/>
              <a:t>…secular national trends</a:t>
            </a:r>
          </a:p>
          <a:p>
            <a:r>
              <a:rPr lang="en-US" dirty="0"/>
              <a:t>(4) </a:t>
            </a:r>
            <a:r>
              <a:rPr lang="en-US" b="1" dirty="0"/>
              <a:t>across state randomization</a:t>
            </a:r>
            <a:r>
              <a:rPr lang="en-US" dirty="0"/>
              <a:t>: we block-shuffle complete TC time series across states, keeping the sequence of storms as blocks</a:t>
            </a:r>
          </a:p>
          <a:p>
            <a:pPr lvl="1"/>
            <a:r>
              <a:rPr lang="en-US" dirty="0"/>
              <a:t>…temporal-trends within states</a:t>
            </a:r>
          </a:p>
        </p:txBody>
      </p:sp>
      <p:sp>
        <p:nvSpPr>
          <p:cNvPr id="4" name="Action Button: Return 3">
            <a:hlinkClick r:id="rId2" action="ppaction://hlinksldjump" highlightClick="1"/>
            <a:extLst>
              <a:ext uri="{FF2B5EF4-FFF2-40B4-BE49-F238E27FC236}">
                <a16:creationId xmlns:a16="http://schemas.microsoft.com/office/drawing/2014/main" id="{152F0E5C-90EC-B39C-E515-BFBBEAD3A994}"/>
              </a:ext>
            </a:extLst>
          </p:cNvPr>
          <p:cNvSpPr/>
          <p:nvPr/>
        </p:nvSpPr>
        <p:spPr>
          <a:xfrm>
            <a:off x="11025809" y="258417"/>
            <a:ext cx="682487" cy="649357"/>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D53A3FB4-0A34-0043-CC2A-47C709BD8410}"/>
              </a:ext>
            </a:extLst>
          </p:cNvPr>
          <p:cNvSpPr>
            <a:spLocks noGrp="1"/>
          </p:cNvSpPr>
          <p:nvPr>
            <p:ph type="ftr" sz="quarter" idx="11"/>
          </p:nvPr>
        </p:nvSpPr>
        <p:spPr/>
        <p:txBody>
          <a:bodyPr/>
          <a:lstStyle/>
          <a:p>
            <a:r>
              <a:rPr lang="en-US"/>
              <a:t>Kelsey Pukelis, Natural Disasters, April 23, 2025</a:t>
            </a:r>
          </a:p>
        </p:txBody>
      </p:sp>
      <p:sp>
        <p:nvSpPr>
          <p:cNvPr id="6" name="Slide Number Placeholder 5">
            <a:extLst>
              <a:ext uri="{FF2B5EF4-FFF2-40B4-BE49-F238E27FC236}">
                <a16:creationId xmlns:a16="http://schemas.microsoft.com/office/drawing/2014/main" id="{C4CF67B5-50DF-5812-C531-676C91ED9E51}"/>
              </a:ext>
            </a:extLst>
          </p:cNvPr>
          <p:cNvSpPr>
            <a:spLocks noGrp="1"/>
          </p:cNvSpPr>
          <p:nvPr>
            <p:ph type="sldNum" sz="quarter" idx="12"/>
          </p:nvPr>
        </p:nvSpPr>
        <p:spPr/>
        <p:txBody>
          <a:bodyPr/>
          <a:lstStyle/>
          <a:p>
            <a:fld id="{437CC54F-9176-4BBF-8596-A85065203230}" type="slidenum">
              <a:rPr lang="en-US" smtClean="0"/>
              <a:t>42</a:t>
            </a:fld>
            <a:endParaRPr lang="en-US"/>
          </a:p>
        </p:txBody>
      </p:sp>
    </p:spTree>
    <p:extLst>
      <p:ext uri="{BB962C8B-B14F-4D97-AF65-F5344CB8AC3E}">
        <p14:creationId xmlns:p14="http://schemas.microsoft.com/office/powerpoint/2010/main" val="4144824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9B69-7449-43B2-ECE2-23FF78055887}"/>
              </a:ext>
            </a:extLst>
          </p:cNvPr>
          <p:cNvSpPr>
            <a:spLocks noGrp="1"/>
          </p:cNvSpPr>
          <p:nvPr>
            <p:ph type="title"/>
          </p:nvPr>
        </p:nvSpPr>
        <p:spPr/>
        <p:txBody>
          <a:bodyPr/>
          <a:lstStyle/>
          <a:p>
            <a:r>
              <a:rPr lang="en-US" dirty="0"/>
              <a:t>Robustness to modelling assumptions</a:t>
            </a:r>
          </a:p>
        </p:txBody>
      </p:sp>
      <p:pic>
        <p:nvPicPr>
          <p:cNvPr id="5" name="Content Placeholder 4">
            <a:extLst>
              <a:ext uri="{FF2B5EF4-FFF2-40B4-BE49-F238E27FC236}">
                <a16:creationId xmlns:a16="http://schemas.microsoft.com/office/drawing/2014/main" id="{3853C19F-8E66-10E3-52CF-76C745D0BCEE}"/>
              </a:ext>
            </a:extLst>
          </p:cNvPr>
          <p:cNvPicPr>
            <a:picLocks noGrp="1" noChangeAspect="1"/>
          </p:cNvPicPr>
          <p:nvPr>
            <p:ph idx="1"/>
          </p:nvPr>
        </p:nvPicPr>
        <p:blipFill>
          <a:blip r:embed="rId2"/>
          <a:stretch>
            <a:fillRect/>
          </a:stretch>
        </p:blipFill>
        <p:spPr>
          <a:xfrm>
            <a:off x="2399511" y="1403060"/>
            <a:ext cx="7678158" cy="5399521"/>
          </a:xfrm>
        </p:spPr>
      </p:pic>
      <p:sp>
        <p:nvSpPr>
          <p:cNvPr id="6" name="Action Button: Return 5">
            <a:hlinkClick r:id="rId3" action="ppaction://hlinksldjump" highlightClick="1"/>
            <a:extLst>
              <a:ext uri="{FF2B5EF4-FFF2-40B4-BE49-F238E27FC236}">
                <a16:creationId xmlns:a16="http://schemas.microsoft.com/office/drawing/2014/main" id="{E93BC6B3-0E2D-30A3-F699-D437BCDFB214}"/>
              </a:ext>
            </a:extLst>
          </p:cNvPr>
          <p:cNvSpPr/>
          <p:nvPr/>
        </p:nvSpPr>
        <p:spPr>
          <a:xfrm>
            <a:off x="11058939" y="205409"/>
            <a:ext cx="702365" cy="682487"/>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F0A5A0E-E457-E7E6-55BC-F5C5996F03DA}"/>
              </a:ext>
            </a:extLst>
          </p:cNvPr>
          <p:cNvSpPr>
            <a:spLocks noGrp="1"/>
          </p:cNvSpPr>
          <p:nvPr>
            <p:ph type="ftr" sz="quarter" idx="11"/>
          </p:nvPr>
        </p:nvSpPr>
        <p:spPr/>
        <p:txBody>
          <a:bodyPr/>
          <a:lstStyle/>
          <a:p>
            <a:r>
              <a:rPr lang="en-US"/>
              <a:t>Kelsey Pukelis, Natural Disasters, April 23, 2025</a:t>
            </a:r>
          </a:p>
        </p:txBody>
      </p:sp>
      <p:sp>
        <p:nvSpPr>
          <p:cNvPr id="4" name="Slide Number Placeholder 3">
            <a:extLst>
              <a:ext uri="{FF2B5EF4-FFF2-40B4-BE49-F238E27FC236}">
                <a16:creationId xmlns:a16="http://schemas.microsoft.com/office/drawing/2014/main" id="{A16E50E9-B39B-13DA-6558-581BD30C9FD6}"/>
              </a:ext>
            </a:extLst>
          </p:cNvPr>
          <p:cNvSpPr>
            <a:spLocks noGrp="1"/>
          </p:cNvSpPr>
          <p:nvPr>
            <p:ph type="sldNum" sz="quarter" idx="12"/>
          </p:nvPr>
        </p:nvSpPr>
        <p:spPr/>
        <p:txBody>
          <a:bodyPr/>
          <a:lstStyle/>
          <a:p>
            <a:fld id="{437CC54F-9176-4BBF-8596-A85065203230}" type="slidenum">
              <a:rPr lang="en-US" smtClean="0"/>
              <a:t>43</a:t>
            </a:fld>
            <a:endParaRPr lang="en-US"/>
          </a:p>
        </p:txBody>
      </p:sp>
    </p:spTree>
    <p:extLst>
      <p:ext uri="{BB962C8B-B14F-4D97-AF65-F5344CB8AC3E}">
        <p14:creationId xmlns:p14="http://schemas.microsoft.com/office/powerpoint/2010/main" val="3056991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43B8AD7-6011-E6E6-FDF0-697B37259E5D}"/>
              </a:ext>
            </a:extLst>
          </p:cNvPr>
          <p:cNvSpPr>
            <a:spLocks noGrp="1"/>
          </p:cNvSpPr>
          <p:nvPr>
            <p:ph type="ftr" sz="quarter" idx="11"/>
          </p:nvPr>
        </p:nvSpPr>
        <p:spPr/>
        <p:txBody>
          <a:bodyPr/>
          <a:lstStyle/>
          <a:p>
            <a:r>
              <a:rPr lang="en-US"/>
              <a:t>Kelsey Pukelis, Natural Disasters, April 23, 2025</a:t>
            </a:r>
          </a:p>
        </p:txBody>
      </p:sp>
      <p:sp>
        <p:nvSpPr>
          <p:cNvPr id="2" name="Title 1">
            <a:extLst>
              <a:ext uri="{FF2B5EF4-FFF2-40B4-BE49-F238E27FC236}">
                <a16:creationId xmlns:a16="http://schemas.microsoft.com/office/drawing/2014/main" id="{B0F850B2-C4CB-ACC4-90F5-929ECCA9982B}"/>
              </a:ext>
            </a:extLst>
          </p:cNvPr>
          <p:cNvSpPr>
            <a:spLocks noGrp="1"/>
          </p:cNvSpPr>
          <p:nvPr>
            <p:ph type="title"/>
          </p:nvPr>
        </p:nvSpPr>
        <p:spPr/>
        <p:txBody>
          <a:bodyPr/>
          <a:lstStyle/>
          <a:p>
            <a:r>
              <a:rPr lang="en-US" dirty="0"/>
              <a:t>Effects by TC incidence; coastal pop. size </a:t>
            </a:r>
          </a:p>
        </p:txBody>
      </p:sp>
      <p:pic>
        <p:nvPicPr>
          <p:cNvPr id="5" name="Content Placeholder 4">
            <a:extLst>
              <a:ext uri="{FF2B5EF4-FFF2-40B4-BE49-F238E27FC236}">
                <a16:creationId xmlns:a16="http://schemas.microsoft.com/office/drawing/2014/main" id="{BB566A43-FA26-17D0-807C-D48F65C408DF}"/>
              </a:ext>
            </a:extLst>
          </p:cNvPr>
          <p:cNvPicPr>
            <a:picLocks noGrp="1" noChangeAspect="1"/>
          </p:cNvPicPr>
          <p:nvPr>
            <p:ph idx="1"/>
          </p:nvPr>
        </p:nvPicPr>
        <p:blipFill>
          <a:blip r:embed="rId2"/>
          <a:stretch>
            <a:fillRect/>
          </a:stretch>
        </p:blipFill>
        <p:spPr>
          <a:xfrm>
            <a:off x="1166225" y="1523495"/>
            <a:ext cx="9072284" cy="3915851"/>
          </a:xfrm>
        </p:spPr>
      </p:pic>
      <p:pic>
        <p:nvPicPr>
          <p:cNvPr id="7" name="Picture 6">
            <a:extLst>
              <a:ext uri="{FF2B5EF4-FFF2-40B4-BE49-F238E27FC236}">
                <a16:creationId xmlns:a16="http://schemas.microsoft.com/office/drawing/2014/main" id="{48D11F29-7DF0-FA4C-759E-AC847E50AB3A}"/>
              </a:ext>
            </a:extLst>
          </p:cNvPr>
          <p:cNvPicPr>
            <a:picLocks noChangeAspect="1"/>
          </p:cNvPicPr>
          <p:nvPr/>
        </p:nvPicPr>
        <p:blipFill>
          <a:blip r:embed="rId3"/>
          <a:stretch>
            <a:fillRect/>
          </a:stretch>
        </p:blipFill>
        <p:spPr>
          <a:xfrm>
            <a:off x="2327565" y="5494052"/>
            <a:ext cx="6913418" cy="1197694"/>
          </a:xfrm>
          <a:prstGeom prst="rect">
            <a:avLst/>
          </a:prstGeom>
        </p:spPr>
      </p:pic>
      <p:sp>
        <p:nvSpPr>
          <p:cNvPr id="8" name="Action Button: Return 7">
            <a:hlinkClick r:id="rId4" action="ppaction://hlinksldjump" highlightClick="1"/>
            <a:extLst>
              <a:ext uri="{FF2B5EF4-FFF2-40B4-BE49-F238E27FC236}">
                <a16:creationId xmlns:a16="http://schemas.microsoft.com/office/drawing/2014/main" id="{8FE46140-98FB-16C1-A2D0-BA438A58E376}"/>
              </a:ext>
            </a:extLst>
          </p:cNvPr>
          <p:cNvSpPr/>
          <p:nvPr/>
        </p:nvSpPr>
        <p:spPr>
          <a:xfrm>
            <a:off x="10730345" y="505691"/>
            <a:ext cx="921328" cy="74814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A3A0715-82D3-9190-F5F5-FB19EDF9BA3D}"/>
              </a:ext>
            </a:extLst>
          </p:cNvPr>
          <p:cNvSpPr>
            <a:spLocks noGrp="1"/>
          </p:cNvSpPr>
          <p:nvPr>
            <p:ph type="sldNum" sz="quarter" idx="12"/>
          </p:nvPr>
        </p:nvSpPr>
        <p:spPr/>
        <p:txBody>
          <a:bodyPr/>
          <a:lstStyle/>
          <a:p>
            <a:fld id="{437CC54F-9176-4BBF-8596-A85065203230}" type="slidenum">
              <a:rPr lang="en-US" smtClean="0"/>
              <a:t>44</a:t>
            </a:fld>
            <a:endParaRPr lang="en-US"/>
          </a:p>
        </p:txBody>
      </p:sp>
    </p:spTree>
    <p:extLst>
      <p:ext uri="{BB962C8B-B14F-4D97-AF65-F5344CB8AC3E}">
        <p14:creationId xmlns:p14="http://schemas.microsoft.com/office/powerpoint/2010/main" val="237809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9F9B-CE64-2756-ED3B-815D1AD05D21}"/>
              </a:ext>
            </a:extLst>
          </p:cNvPr>
          <p:cNvSpPr>
            <a:spLocks noGrp="1"/>
          </p:cNvSpPr>
          <p:nvPr>
            <p:ph type="title"/>
          </p:nvPr>
        </p:nvSpPr>
        <p:spPr/>
        <p:txBody>
          <a:bodyPr/>
          <a:lstStyle/>
          <a:p>
            <a:r>
              <a:rPr lang="en-US" dirty="0"/>
              <a:t>Calculating mortality burden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2286EB-931E-432A-EBE8-CB5B149FB266}"/>
                  </a:ext>
                </a:extLst>
              </p:cNvPr>
              <p:cNvSpPr>
                <a:spLocks noGrp="1"/>
              </p:cNvSpPr>
              <p:nvPr>
                <p:ph idx="1"/>
              </p:nvPr>
            </p:nvSpPr>
            <p:spPr>
              <a:xfrm>
                <a:off x="838200" y="3761509"/>
                <a:ext cx="10515600" cy="2415454"/>
              </a:xfrm>
            </p:spPr>
            <p:txBody>
              <a:bodyPr>
                <a:norm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𝑠𝑖𝑡</m:t>
                        </m:r>
                      </m:sub>
                    </m:sSub>
                  </m:oMath>
                </a14:m>
                <a:r>
                  <a:rPr lang="en-US" dirty="0"/>
                  <a:t> is the TC incidence of storm </a:t>
                </a:r>
                <a14:m>
                  <m:oMath xmlns:m="http://schemas.openxmlformats.org/officeDocument/2006/math">
                    <m:r>
                      <a:rPr lang="en-US" b="0" i="1" smtClean="0">
                        <a:latin typeface="Cambria Math" panose="02040503050406030204" pitchFamily="18" charset="0"/>
                      </a:rPr>
                      <m:t>𝑠</m:t>
                    </m:r>
                  </m:oMath>
                </a14:m>
                <a:r>
                  <a:rPr lang="en-US" dirty="0"/>
                  <a:t> on state </a:t>
                </a:r>
                <a14:m>
                  <m:oMath xmlns:m="http://schemas.openxmlformats.org/officeDocument/2006/math">
                    <m:r>
                      <a:rPr lang="en-US" b="0" i="1" smtClean="0">
                        <a:latin typeface="Cambria Math" panose="02040503050406030204" pitchFamily="18" charset="0"/>
                      </a:rPr>
                      <m:t>𝑖</m:t>
                    </m:r>
                  </m:oMath>
                </a14:m>
                <a:r>
                  <a:rPr lang="en-US" dirty="0"/>
                  <a:t> in month </a:t>
                </a:r>
                <a14:m>
                  <m:oMath xmlns:m="http://schemas.openxmlformats.org/officeDocument/2006/math">
                    <m:r>
                      <a:rPr lang="en-US" b="0" i="1" smtClean="0">
                        <a:latin typeface="Cambria Math" panose="02040503050406030204" pitchFamily="18" charset="0"/>
                      </a:rPr>
                      <m:t>𝑡</m:t>
                    </m:r>
                  </m:oMath>
                </a14:m>
                <a:r>
                  <a:rPr lang="en-US" dirty="0"/>
                  <a:t> </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𝑑𝑧</m:t>
                        </m:r>
                      </m:den>
                    </m:f>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r>
                              <a:rPr lang="en-US" b="0" i="1" smtClean="0">
                                <a:latin typeface="Cambria Math" panose="02040503050406030204" pitchFamily="18" charset="0"/>
                              </a:rPr>
                              <m:t>𝑀𝑜𝑟𝑡𝑎𝑙𝑖𝑡𝑦𝑅𝑎𝑡𝑒</m:t>
                            </m:r>
                          </m:e>
                        </m:d>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𝑙</m:t>
                        </m:r>
                      </m:sub>
                    </m:sSub>
                    <m:r>
                      <a:rPr lang="en-US" b="0" i="1" smtClean="0">
                        <a:latin typeface="Cambria Math" panose="02040503050406030204" pitchFamily="18" charset="0"/>
                      </a:rPr>
                      <m:t> </m:t>
                    </m:r>
                  </m:oMath>
                </a14:m>
                <a:r>
                  <a:rPr lang="en-US" dirty="0"/>
                  <a:t> is our estimate for the total impact of TC incidence on the mortality rate </a:t>
                </a:r>
              </a:p>
            </p:txBody>
          </p:sp>
        </mc:Choice>
        <mc:Fallback xmlns="">
          <p:sp>
            <p:nvSpPr>
              <p:cNvPr id="3" name="Content Placeholder 2">
                <a:extLst>
                  <a:ext uri="{FF2B5EF4-FFF2-40B4-BE49-F238E27FC236}">
                    <a16:creationId xmlns:a16="http://schemas.microsoft.com/office/drawing/2014/main" id="{452286EB-931E-432A-EBE8-CB5B149FB266}"/>
                  </a:ext>
                </a:extLst>
              </p:cNvPr>
              <p:cNvSpPr>
                <a:spLocks noGrp="1" noRot="1" noChangeAspect="1" noMove="1" noResize="1" noEditPoints="1" noAdjustHandles="1" noChangeArrowheads="1" noChangeShapeType="1" noTextEdit="1"/>
              </p:cNvSpPr>
              <p:nvPr>
                <p:ph idx="1"/>
              </p:nvPr>
            </p:nvSpPr>
            <p:spPr>
              <a:xfrm>
                <a:off x="838200" y="3761509"/>
                <a:ext cx="10515600" cy="2415454"/>
              </a:xfrm>
              <a:blipFill>
                <a:blip r:embed="rId2"/>
                <a:stretch>
                  <a:fillRect t="-429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318B435-441E-60CB-4020-F44617B8E62A}"/>
              </a:ext>
            </a:extLst>
          </p:cNvPr>
          <p:cNvPicPr>
            <a:picLocks noChangeAspect="1"/>
          </p:cNvPicPr>
          <p:nvPr/>
        </p:nvPicPr>
        <p:blipFill>
          <a:blip r:embed="rId3"/>
          <a:stretch>
            <a:fillRect/>
          </a:stretch>
        </p:blipFill>
        <p:spPr>
          <a:xfrm>
            <a:off x="966354" y="1492990"/>
            <a:ext cx="9566682" cy="2157683"/>
          </a:xfrm>
          <a:prstGeom prst="rect">
            <a:avLst/>
          </a:prstGeom>
        </p:spPr>
      </p:pic>
      <p:sp>
        <p:nvSpPr>
          <p:cNvPr id="10" name="Action Button: Return 9">
            <a:hlinkClick r:id="rId4" action="ppaction://hlinksldjump" highlightClick="1"/>
            <a:extLst>
              <a:ext uri="{FF2B5EF4-FFF2-40B4-BE49-F238E27FC236}">
                <a16:creationId xmlns:a16="http://schemas.microsoft.com/office/drawing/2014/main" id="{40AA6B96-5346-F2D3-DECF-244875A41CB8}"/>
              </a:ext>
            </a:extLst>
          </p:cNvPr>
          <p:cNvSpPr/>
          <p:nvPr/>
        </p:nvSpPr>
        <p:spPr>
          <a:xfrm>
            <a:off x="10899913" y="311426"/>
            <a:ext cx="768626" cy="715617"/>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E311115-4BC3-14D2-5F0E-CED86A17A687}"/>
              </a:ext>
            </a:extLst>
          </p:cNvPr>
          <p:cNvSpPr txBox="1"/>
          <p:nvPr/>
        </p:nvSpPr>
        <p:spPr>
          <a:xfrm>
            <a:off x="10555356" y="1092957"/>
            <a:ext cx="1457739" cy="646331"/>
          </a:xfrm>
          <a:prstGeom prst="rect">
            <a:avLst/>
          </a:prstGeom>
          <a:noFill/>
        </p:spPr>
        <p:txBody>
          <a:bodyPr wrap="square" rtlCol="0">
            <a:spAutoFit/>
          </a:bodyPr>
          <a:lstStyle/>
          <a:p>
            <a:pPr algn="ctr"/>
            <a:r>
              <a:rPr lang="en-US" dirty="0"/>
              <a:t>Burden section</a:t>
            </a:r>
          </a:p>
        </p:txBody>
      </p:sp>
      <p:sp>
        <p:nvSpPr>
          <p:cNvPr id="5" name="Action Button: Return 4">
            <a:hlinkClick r:id="rId5" action="ppaction://hlinksldjump" highlightClick="1"/>
            <a:extLst>
              <a:ext uri="{FF2B5EF4-FFF2-40B4-BE49-F238E27FC236}">
                <a16:creationId xmlns:a16="http://schemas.microsoft.com/office/drawing/2014/main" id="{D878481F-75F6-0AD4-59E5-38A39ED114F1}"/>
              </a:ext>
            </a:extLst>
          </p:cNvPr>
          <p:cNvSpPr/>
          <p:nvPr/>
        </p:nvSpPr>
        <p:spPr>
          <a:xfrm>
            <a:off x="9856305" y="309222"/>
            <a:ext cx="768626" cy="715617"/>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5E2026-9CC6-14F1-9F4C-B61BA7DB8587}"/>
              </a:ext>
            </a:extLst>
          </p:cNvPr>
          <p:cNvSpPr txBox="1"/>
          <p:nvPr/>
        </p:nvSpPr>
        <p:spPr>
          <a:xfrm>
            <a:off x="9511748" y="1114407"/>
            <a:ext cx="1457739" cy="646331"/>
          </a:xfrm>
          <a:prstGeom prst="rect">
            <a:avLst/>
          </a:prstGeom>
          <a:noFill/>
        </p:spPr>
        <p:txBody>
          <a:bodyPr wrap="square" rtlCol="0">
            <a:spAutoFit/>
          </a:bodyPr>
          <a:lstStyle/>
          <a:p>
            <a:pPr algn="ctr"/>
            <a:r>
              <a:rPr lang="en-US" dirty="0"/>
              <a:t>Main </a:t>
            </a:r>
          </a:p>
          <a:p>
            <a:pPr algn="ctr"/>
            <a:r>
              <a:rPr lang="en-US" dirty="0"/>
              <a:t>figure</a:t>
            </a:r>
          </a:p>
        </p:txBody>
      </p:sp>
      <p:sp>
        <p:nvSpPr>
          <p:cNvPr id="8" name="Footer Placeholder 7">
            <a:extLst>
              <a:ext uri="{FF2B5EF4-FFF2-40B4-BE49-F238E27FC236}">
                <a16:creationId xmlns:a16="http://schemas.microsoft.com/office/drawing/2014/main" id="{518BBB1B-DED8-9983-1BC4-142A8BB71E30}"/>
              </a:ext>
            </a:extLst>
          </p:cNvPr>
          <p:cNvSpPr>
            <a:spLocks noGrp="1"/>
          </p:cNvSpPr>
          <p:nvPr>
            <p:ph type="ftr" sz="quarter" idx="11"/>
          </p:nvPr>
        </p:nvSpPr>
        <p:spPr/>
        <p:txBody>
          <a:bodyPr/>
          <a:lstStyle/>
          <a:p>
            <a:r>
              <a:rPr lang="en-US"/>
              <a:t>Kelsey Pukelis, Natural Disasters, April 23, 2025</a:t>
            </a:r>
          </a:p>
        </p:txBody>
      </p:sp>
      <p:sp>
        <p:nvSpPr>
          <p:cNvPr id="9" name="Slide Number Placeholder 8">
            <a:extLst>
              <a:ext uri="{FF2B5EF4-FFF2-40B4-BE49-F238E27FC236}">
                <a16:creationId xmlns:a16="http://schemas.microsoft.com/office/drawing/2014/main" id="{D28FB99C-8155-4BBE-8E83-535157597230}"/>
              </a:ext>
            </a:extLst>
          </p:cNvPr>
          <p:cNvSpPr>
            <a:spLocks noGrp="1"/>
          </p:cNvSpPr>
          <p:nvPr>
            <p:ph type="sldNum" sz="quarter" idx="12"/>
          </p:nvPr>
        </p:nvSpPr>
        <p:spPr/>
        <p:txBody>
          <a:bodyPr/>
          <a:lstStyle/>
          <a:p>
            <a:fld id="{437CC54F-9176-4BBF-8596-A85065203230}" type="slidenum">
              <a:rPr lang="en-US" smtClean="0"/>
              <a:t>45</a:t>
            </a:fld>
            <a:endParaRPr lang="en-US"/>
          </a:p>
        </p:txBody>
      </p:sp>
    </p:spTree>
    <p:extLst>
      <p:ext uri="{BB962C8B-B14F-4D97-AF65-F5344CB8AC3E}">
        <p14:creationId xmlns:p14="http://schemas.microsoft.com/office/powerpoint/2010/main" val="3297245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520ABB-36BB-E084-5617-1056A5E9994D}"/>
              </a:ext>
            </a:extLst>
          </p:cNvPr>
          <p:cNvSpPr>
            <a:spLocks noGrp="1"/>
          </p:cNvSpPr>
          <p:nvPr>
            <p:ph type="ftr" sz="quarter" idx="11"/>
          </p:nvPr>
        </p:nvSpPr>
        <p:spPr/>
        <p:txBody>
          <a:bodyPr/>
          <a:lstStyle/>
          <a:p>
            <a:r>
              <a:rPr lang="en-US"/>
              <a:t>Kelsey Pukelis, Natural Disasters, April 23, 2025</a:t>
            </a:r>
          </a:p>
        </p:txBody>
      </p:sp>
      <p:sp>
        <p:nvSpPr>
          <p:cNvPr id="3" name="Slide Number Placeholder 2">
            <a:extLst>
              <a:ext uri="{FF2B5EF4-FFF2-40B4-BE49-F238E27FC236}">
                <a16:creationId xmlns:a16="http://schemas.microsoft.com/office/drawing/2014/main" id="{4C635837-3C36-DEC4-1CAE-8BB50265F748}"/>
              </a:ext>
            </a:extLst>
          </p:cNvPr>
          <p:cNvSpPr>
            <a:spLocks noGrp="1"/>
          </p:cNvSpPr>
          <p:nvPr>
            <p:ph type="sldNum" sz="quarter" idx="12"/>
          </p:nvPr>
        </p:nvSpPr>
        <p:spPr/>
        <p:txBody>
          <a:bodyPr/>
          <a:lstStyle/>
          <a:p>
            <a:fld id="{437CC54F-9176-4BBF-8596-A85065203230}" type="slidenum">
              <a:rPr lang="en-US" smtClean="0"/>
              <a:t>46</a:t>
            </a:fld>
            <a:endParaRPr lang="en-US"/>
          </a:p>
        </p:txBody>
      </p:sp>
    </p:spTree>
    <p:extLst>
      <p:ext uri="{BB962C8B-B14F-4D97-AF65-F5344CB8AC3E}">
        <p14:creationId xmlns:p14="http://schemas.microsoft.com/office/powerpoint/2010/main" val="55913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1E1CC2-94F2-04AE-0366-582C3AD5D157}"/>
              </a:ext>
            </a:extLst>
          </p:cNvPr>
          <p:cNvSpPr>
            <a:spLocks noGrp="1"/>
          </p:cNvSpPr>
          <p:nvPr>
            <p:ph type="title"/>
          </p:nvPr>
        </p:nvSpPr>
        <p:spPr/>
        <p:txBody>
          <a:bodyPr/>
          <a:lstStyle/>
          <a:p>
            <a:r>
              <a:rPr lang="en-US" dirty="0"/>
              <a:t>Mortality caused by tropical cyclones in the United States</a:t>
            </a:r>
          </a:p>
        </p:txBody>
      </p:sp>
      <p:sp>
        <p:nvSpPr>
          <p:cNvPr id="5" name="Text Placeholder 4">
            <a:extLst>
              <a:ext uri="{FF2B5EF4-FFF2-40B4-BE49-F238E27FC236}">
                <a16:creationId xmlns:a16="http://schemas.microsoft.com/office/drawing/2014/main" id="{0A4711DD-C597-CBEF-E52D-8BDC82D3762A}"/>
              </a:ext>
            </a:extLst>
          </p:cNvPr>
          <p:cNvSpPr>
            <a:spLocks noGrp="1"/>
          </p:cNvSpPr>
          <p:nvPr>
            <p:ph type="body" idx="1"/>
          </p:nvPr>
        </p:nvSpPr>
        <p:spPr/>
        <p:txBody>
          <a:bodyPr/>
          <a:lstStyle/>
          <a:p>
            <a:r>
              <a:rPr lang="en-US" dirty="0"/>
              <a:t>Young &amp; Hsiang (2024)</a:t>
            </a:r>
          </a:p>
        </p:txBody>
      </p:sp>
      <p:sp>
        <p:nvSpPr>
          <p:cNvPr id="2" name="Footer Placeholder 1">
            <a:extLst>
              <a:ext uri="{FF2B5EF4-FFF2-40B4-BE49-F238E27FC236}">
                <a16:creationId xmlns:a16="http://schemas.microsoft.com/office/drawing/2014/main" id="{28F64A6D-4C74-423D-9528-DA89D7B53789}"/>
              </a:ext>
            </a:extLst>
          </p:cNvPr>
          <p:cNvSpPr>
            <a:spLocks noGrp="1"/>
          </p:cNvSpPr>
          <p:nvPr>
            <p:ph type="ftr" sz="quarter" idx="11"/>
          </p:nvPr>
        </p:nvSpPr>
        <p:spPr/>
        <p:txBody>
          <a:bodyPr/>
          <a:lstStyle/>
          <a:p>
            <a:r>
              <a:rPr lang="en-US"/>
              <a:t>Kelsey Pukelis, Natural Disasters, April 23, 2025</a:t>
            </a:r>
          </a:p>
        </p:txBody>
      </p:sp>
      <p:sp>
        <p:nvSpPr>
          <p:cNvPr id="3" name="Slide Number Placeholder 2">
            <a:extLst>
              <a:ext uri="{FF2B5EF4-FFF2-40B4-BE49-F238E27FC236}">
                <a16:creationId xmlns:a16="http://schemas.microsoft.com/office/drawing/2014/main" id="{F1436200-4DB7-A9BB-249B-B9D9C53F7E2C}"/>
              </a:ext>
            </a:extLst>
          </p:cNvPr>
          <p:cNvSpPr>
            <a:spLocks noGrp="1"/>
          </p:cNvSpPr>
          <p:nvPr>
            <p:ph type="sldNum" sz="quarter" idx="12"/>
          </p:nvPr>
        </p:nvSpPr>
        <p:spPr/>
        <p:txBody>
          <a:bodyPr/>
          <a:lstStyle/>
          <a:p>
            <a:fld id="{437CC54F-9176-4BBF-8596-A85065203230}" type="slidenum">
              <a:rPr lang="en-US" smtClean="0"/>
              <a:t>5</a:t>
            </a:fld>
            <a:endParaRPr lang="en-US"/>
          </a:p>
        </p:txBody>
      </p:sp>
    </p:spTree>
    <p:extLst>
      <p:ext uri="{BB962C8B-B14F-4D97-AF65-F5344CB8AC3E}">
        <p14:creationId xmlns:p14="http://schemas.microsoft.com/office/powerpoint/2010/main" val="2621333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E255-044A-EBCB-8667-9F5F8ECF63E5}"/>
              </a:ext>
            </a:extLst>
          </p:cNvPr>
          <p:cNvSpPr>
            <a:spLocks noGrp="1"/>
          </p:cNvSpPr>
          <p:nvPr>
            <p:ph type="title"/>
          </p:nvPr>
        </p:nvSpPr>
        <p:spPr/>
        <p:txBody>
          <a:bodyPr>
            <a:normAutofit/>
          </a:bodyPr>
          <a:lstStyle/>
          <a:p>
            <a:r>
              <a:rPr lang="en-US" dirty="0"/>
              <a:t>Young &amp; Hsiang (2024) summary</a:t>
            </a:r>
          </a:p>
        </p:txBody>
      </p:sp>
      <p:sp>
        <p:nvSpPr>
          <p:cNvPr id="3" name="Content Placeholder 2">
            <a:extLst>
              <a:ext uri="{FF2B5EF4-FFF2-40B4-BE49-F238E27FC236}">
                <a16:creationId xmlns:a16="http://schemas.microsoft.com/office/drawing/2014/main" id="{608E40B6-7FF8-A51B-E114-3D214BEA4ED4}"/>
              </a:ext>
            </a:extLst>
          </p:cNvPr>
          <p:cNvSpPr>
            <a:spLocks noGrp="1"/>
          </p:cNvSpPr>
          <p:nvPr>
            <p:ph idx="1"/>
          </p:nvPr>
        </p:nvSpPr>
        <p:spPr/>
        <p:txBody>
          <a:bodyPr>
            <a:normAutofit/>
          </a:bodyPr>
          <a:lstStyle/>
          <a:p>
            <a:r>
              <a:rPr lang="en-US" dirty="0"/>
              <a:t>Study effects of </a:t>
            </a:r>
            <a:r>
              <a:rPr lang="en-US" b="1" dirty="0"/>
              <a:t>tropical cyclones </a:t>
            </a:r>
            <a:r>
              <a:rPr lang="en-US" dirty="0"/>
              <a:t>(TC’s) on </a:t>
            </a:r>
            <a:r>
              <a:rPr lang="en-US" b="1" dirty="0"/>
              <a:t>mortality</a:t>
            </a:r>
          </a:p>
          <a:p>
            <a:pPr lvl="1"/>
            <a:r>
              <a:rPr lang="en-US" dirty="0"/>
              <a:t>TC’s = hurricanes &amp; tropical storms</a:t>
            </a:r>
            <a:endParaRPr lang="en-US" b="1" i="1" dirty="0"/>
          </a:p>
          <a:p>
            <a:endParaRPr lang="en-US" dirty="0"/>
          </a:p>
          <a:p>
            <a:r>
              <a:rPr lang="en-US" dirty="0"/>
              <a:t>501 disaster events between 1930-2015</a:t>
            </a:r>
          </a:p>
          <a:p>
            <a:pPr lvl="1"/>
            <a:r>
              <a:rPr lang="en-US" dirty="0"/>
              <a:t>3,317 state-by-TC events</a:t>
            </a:r>
          </a:p>
          <a:p>
            <a:endParaRPr lang="en-US" dirty="0"/>
          </a:p>
          <a:p>
            <a:r>
              <a:rPr lang="en-US" dirty="0"/>
              <a:t>Construct predictive model of mortality &amp; determine long-run effects of disasters on mortality using deconvolution methods</a:t>
            </a:r>
          </a:p>
          <a:p>
            <a:endParaRPr lang="en-US" dirty="0"/>
          </a:p>
        </p:txBody>
      </p:sp>
      <p:sp>
        <p:nvSpPr>
          <p:cNvPr id="4" name="Footer Placeholder 3">
            <a:extLst>
              <a:ext uri="{FF2B5EF4-FFF2-40B4-BE49-F238E27FC236}">
                <a16:creationId xmlns:a16="http://schemas.microsoft.com/office/drawing/2014/main" id="{2FBA25C5-41E8-F3CE-4F4C-A67FB31E36E2}"/>
              </a:ext>
            </a:extLst>
          </p:cNvPr>
          <p:cNvSpPr>
            <a:spLocks noGrp="1"/>
          </p:cNvSpPr>
          <p:nvPr>
            <p:ph type="ftr" sz="quarter" idx="11"/>
          </p:nvPr>
        </p:nvSpPr>
        <p:spPr/>
        <p:txBody>
          <a:bodyPr/>
          <a:lstStyle/>
          <a:p>
            <a:r>
              <a:rPr lang="en-US"/>
              <a:t>Kelsey Pukelis, Natural Disasters, April 23, 2025</a:t>
            </a:r>
          </a:p>
        </p:txBody>
      </p:sp>
      <p:sp>
        <p:nvSpPr>
          <p:cNvPr id="5" name="Slide Number Placeholder 4">
            <a:extLst>
              <a:ext uri="{FF2B5EF4-FFF2-40B4-BE49-F238E27FC236}">
                <a16:creationId xmlns:a16="http://schemas.microsoft.com/office/drawing/2014/main" id="{332DA9A3-AB49-1CE4-36C2-DB0FF36698F3}"/>
              </a:ext>
            </a:extLst>
          </p:cNvPr>
          <p:cNvSpPr>
            <a:spLocks noGrp="1"/>
          </p:cNvSpPr>
          <p:nvPr>
            <p:ph type="sldNum" sz="quarter" idx="12"/>
          </p:nvPr>
        </p:nvSpPr>
        <p:spPr/>
        <p:txBody>
          <a:bodyPr/>
          <a:lstStyle/>
          <a:p>
            <a:fld id="{437CC54F-9176-4BBF-8596-A85065203230}" type="slidenum">
              <a:rPr lang="en-US" smtClean="0"/>
              <a:t>6</a:t>
            </a:fld>
            <a:endParaRPr lang="en-US"/>
          </a:p>
        </p:txBody>
      </p:sp>
    </p:spTree>
    <p:extLst>
      <p:ext uri="{BB962C8B-B14F-4D97-AF65-F5344CB8AC3E}">
        <p14:creationId xmlns:p14="http://schemas.microsoft.com/office/powerpoint/2010/main" val="71207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ABA4B-5062-F0E5-767D-C95B0F0982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91D67D-3646-1D93-CA09-DA9E71DBB8DF}"/>
              </a:ext>
            </a:extLst>
          </p:cNvPr>
          <p:cNvSpPr>
            <a:spLocks noGrp="1"/>
          </p:cNvSpPr>
          <p:nvPr>
            <p:ph type="title"/>
          </p:nvPr>
        </p:nvSpPr>
        <p:spPr/>
        <p:txBody>
          <a:bodyPr>
            <a:normAutofit/>
          </a:bodyPr>
          <a:lstStyle/>
          <a:p>
            <a:r>
              <a:rPr lang="en-US" dirty="0"/>
              <a:t>Young &amp; Hsiang (2024) summary</a:t>
            </a:r>
          </a:p>
        </p:txBody>
      </p:sp>
      <p:sp>
        <p:nvSpPr>
          <p:cNvPr id="3" name="Content Placeholder 2">
            <a:extLst>
              <a:ext uri="{FF2B5EF4-FFF2-40B4-BE49-F238E27FC236}">
                <a16:creationId xmlns:a16="http://schemas.microsoft.com/office/drawing/2014/main" id="{9FE919B7-451E-5512-3CE6-33E7E7FEAFB2}"/>
              </a:ext>
            </a:extLst>
          </p:cNvPr>
          <p:cNvSpPr>
            <a:spLocks noGrp="1"/>
          </p:cNvSpPr>
          <p:nvPr>
            <p:ph idx="1"/>
          </p:nvPr>
        </p:nvSpPr>
        <p:spPr/>
        <p:txBody>
          <a:bodyPr>
            <a:normAutofit/>
          </a:bodyPr>
          <a:lstStyle/>
          <a:p>
            <a:r>
              <a:rPr lang="en-US" dirty="0"/>
              <a:t>Find disasters ↑ excess mortality that persists ≈15 years later</a:t>
            </a:r>
          </a:p>
          <a:p>
            <a:pPr lvl="1"/>
            <a:endParaRPr lang="en-US" dirty="0"/>
          </a:p>
          <a:p>
            <a:pPr lvl="1"/>
            <a:r>
              <a:rPr lang="en-US" b="1" dirty="0"/>
              <a:t>Indirect, long-run deaths </a:t>
            </a:r>
            <a:r>
              <a:rPr lang="en-US" dirty="0"/>
              <a:t>far exceed </a:t>
            </a:r>
            <a:r>
              <a:rPr lang="en-US" i="1" dirty="0"/>
              <a:t>immediate, direct </a:t>
            </a:r>
            <a:r>
              <a:rPr lang="en-US" dirty="0"/>
              <a:t>deaths</a:t>
            </a:r>
          </a:p>
          <a:p>
            <a:pPr lvl="2"/>
            <a:r>
              <a:rPr lang="en-US" dirty="0"/>
              <a:t>7,000-11,000 avg. excess deaths per disaster vs. 24 immediate deaths</a:t>
            </a:r>
          </a:p>
          <a:p>
            <a:pPr lvl="1"/>
            <a:endParaRPr lang="en-US" dirty="0"/>
          </a:p>
          <a:p>
            <a:pPr lvl="1"/>
            <a:r>
              <a:rPr lang="en-US" dirty="0"/>
              <a:t>Accounts for </a:t>
            </a:r>
            <a:r>
              <a:rPr lang="en-US" b="1" dirty="0"/>
              <a:t>3-5%</a:t>
            </a:r>
            <a:r>
              <a:rPr lang="en-US" dirty="0"/>
              <a:t> of all U.S. deaths annually</a:t>
            </a:r>
          </a:p>
          <a:p>
            <a:pPr lvl="2"/>
            <a:r>
              <a:rPr lang="en-US" i="1" dirty="0"/>
              <a:t>More than</a:t>
            </a:r>
            <a:r>
              <a:rPr lang="en-US" dirty="0"/>
              <a:t> motor vehicle accidents, infectious diseases, or US war battle deaths</a:t>
            </a:r>
          </a:p>
          <a:p>
            <a:pPr lvl="2"/>
            <a:r>
              <a:rPr lang="en-US" i="1" dirty="0"/>
              <a:t>Less than, but comparable to</a:t>
            </a:r>
            <a:r>
              <a:rPr lang="en-US" dirty="0"/>
              <a:t> deaths due to high temperatures (7%)</a:t>
            </a:r>
            <a:endParaRPr lang="en-US" i="1" dirty="0"/>
          </a:p>
          <a:p>
            <a:pPr lvl="1"/>
            <a:endParaRPr lang="en-US" dirty="0"/>
          </a:p>
          <a:p>
            <a:pPr lvl="1"/>
            <a:r>
              <a:rPr lang="en-US" dirty="0"/>
              <a:t>Larger effects for </a:t>
            </a:r>
            <a:r>
              <a:rPr lang="en-US" b="1" dirty="0"/>
              <a:t>Black populations </a:t>
            </a:r>
            <a:r>
              <a:rPr lang="en-US" dirty="0"/>
              <a:t>&amp; </a:t>
            </a:r>
            <a:r>
              <a:rPr lang="en-US" b="1" dirty="0"/>
              <a:t>younger ages</a:t>
            </a:r>
            <a:r>
              <a:rPr lang="en-US" dirty="0"/>
              <a:t> (&lt; 44)</a:t>
            </a:r>
          </a:p>
        </p:txBody>
      </p:sp>
      <p:sp>
        <p:nvSpPr>
          <p:cNvPr id="4" name="Footer Placeholder 3">
            <a:extLst>
              <a:ext uri="{FF2B5EF4-FFF2-40B4-BE49-F238E27FC236}">
                <a16:creationId xmlns:a16="http://schemas.microsoft.com/office/drawing/2014/main" id="{757D2449-9959-389F-B2F3-0BD60CF264B5}"/>
              </a:ext>
            </a:extLst>
          </p:cNvPr>
          <p:cNvSpPr>
            <a:spLocks noGrp="1"/>
          </p:cNvSpPr>
          <p:nvPr>
            <p:ph type="ftr" sz="quarter" idx="11"/>
          </p:nvPr>
        </p:nvSpPr>
        <p:spPr/>
        <p:txBody>
          <a:bodyPr/>
          <a:lstStyle/>
          <a:p>
            <a:r>
              <a:rPr lang="en-US"/>
              <a:t>Kelsey Pukelis, Natural Disasters, April 23, 2025</a:t>
            </a:r>
          </a:p>
        </p:txBody>
      </p:sp>
      <p:sp>
        <p:nvSpPr>
          <p:cNvPr id="5" name="Slide Number Placeholder 4">
            <a:extLst>
              <a:ext uri="{FF2B5EF4-FFF2-40B4-BE49-F238E27FC236}">
                <a16:creationId xmlns:a16="http://schemas.microsoft.com/office/drawing/2014/main" id="{0CDF1D0B-3871-CC85-B17F-135329080A16}"/>
              </a:ext>
            </a:extLst>
          </p:cNvPr>
          <p:cNvSpPr>
            <a:spLocks noGrp="1"/>
          </p:cNvSpPr>
          <p:nvPr>
            <p:ph type="sldNum" sz="quarter" idx="12"/>
          </p:nvPr>
        </p:nvSpPr>
        <p:spPr/>
        <p:txBody>
          <a:bodyPr/>
          <a:lstStyle/>
          <a:p>
            <a:fld id="{437CC54F-9176-4BBF-8596-A85065203230}" type="slidenum">
              <a:rPr lang="en-US" smtClean="0"/>
              <a:t>7</a:t>
            </a:fld>
            <a:endParaRPr lang="en-US"/>
          </a:p>
        </p:txBody>
      </p:sp>
    </p:spTree>
    <p:extLst>
      <p:ext uri="{BB962C8B-B14F-4D97-AF65-F5344CB8AC3E}">
        <p14:creationId xmlns:p14="http://schemas.microsoft.com/office/powerpoint/2010/main" val="243351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AA4E-1A62-8E9D-5415-9C99A83FD78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F68708A-A0E7-4563-24DD-5C0D2BE973BE}"/>
              </a:ext>
            </a:extLst>
          </p:cNvPr>
          <p:cNvSpPr>
            <a:spLocks noGrp="1"/>
          </p:cNvSpPr>
          <p:nvPr>
            <p:ph idx="1"/>
          </p:nvPr>
        </p:nvSpPr>
        <p:spPr/>
        <p:txBody>
          <a:bodyPr>
            <a:normAutofit lnSpcReduction="10000"/>
          </a:bodyPr>
          <a:lstStyle/>
          <a:p>
            <a:r>
              <a:rPr lang="en-US" dirty="0"/>
              <a:t>Possible mechanisms</a:t>
            </a:r>
          </a:p>
          <a:p>
            <a:endParaRPr lang="en-US" dirty="0"/>
          </a:p>
          <a:p>
            <a:r>
              <a:rPr lang="en-US" dirty="0"/>
              <a:t>Data &amp; methods</a:t>
            </a:r>
          </a:p>
          <a:p>
            <a:endParaRPr lang="en-US" dirty="0"/>
          </a:p>
          <a:p>
            <a:r>
              <a:rPr lang="en-US" dirty="0"/>
              <a:t>Results</a:t>
            </a:r>
          </a:p>
          <a:p>
            <a:pPr lvl="1"/>
            <a:r>
              <a:rPr lang="en-US" dirty="0"/>
              <a:t>Main results</a:t>
            </a:r>
          </a:p>
          <a:p>
            <a:pPr lvl="1"/>
            <a:r>
              <a:rPr lang="en-US" dirty="0"/>
              <a:t>Heterogeneity</a:t>
            </a:r>
          </a:p>
          <a:p>
            <a:pPr lvl="1"/>
            <a:r>
              <a:rPr lang="en-US" dirty="0"/>
              <a:t>Mortality Burden</a:t>
            </a:r>
          </a:p>
          <a:p>
            <a:pPr lvl="1"/>
            <a:endParaRPr lang="en-US" dirty="0"/>
          </a:p>
          <a:p>
            <a:r>
              <a:rPr lang="en-US" dirty="0"/>
              <a:t>Conclusion</a:t>
            </a:r>
          </a:p>
          <a:p>
            <a:endParaRPr lang="en-US" dirty="0"/>
          </a:p>
        </p:txBody>
      </p:sp>
      <p:sp>
        <p:nvSpPr>
          <p:cNvPr id="5" name="Footer Placeholder 4">
            <a:extLst>
              <a:ext uri="{FF2B5EF4-FFF2-40B4-BE49-F238E27FC236}">
                <a16:creationId xmlns:a16="http://schemas.microsoft.com/office/drawing/2014/main" id="{BBD8237E-BFC1-7590-7E1B-846352983D02}"/>
              </a:ext>
            </a:extLst>
          </p:cNvPr>
          <p:cNvSpPr>
            <a:spLocks noGrp="1"/>
          </p:cNvSpPr>
          <p:nvPr>
            <p:ph type="ftr" sz="quarter" idx="11"/>
          </p:nvPr>
        </p:nvSpPr>
        <p:spPr/>
        <p:txBody>
          <a:bodyPr/>
          <a:lstStyle/>
          <a:p>
            <a:r>
              <a:rPr lang="en-US"/>
              <a:t>Kelsey Pukelis, Natural Disasters, April 23, 2025</a:t>
            </a:r>
          </a:p>
        </p:txBody>
      </p:sp>
      <p:sp>
        <p:nvSpPr>
          <p:cNvPr id="6" name="Slide Number Placeholder 5">
            <a:extLst>
              <a:ext uri="{FF2B5EF4-FFF2-40B4-BE49-F238E27FC236}">
                <a16:creationId xmlns:a16="http://schemas.microsoft.com/office/drawing/2014/main" id="{7350AEFB-FADF-DF72-A0DD-42D634B3D51E}"/>
              </a:ext>
            </a:extLst>
          </p:cNvPr>
          <p:cNvSpPr>
            <a:spLocks noGrp="1"/>
          </p:cNvSpPr>
          <p:nvPr>
            <p:ph type="sldNum" sz="quarter" idx="12"/>
          </p:nvPr>
        </p:nvSpPr>
        <p:spPr/>
        <p:txBody>
          <a:bodyPr/>
          <a:lstStyle/>
          <a:p>
            <a:fld id="{437CC54F-9176-4BBF-8596-A85065203230}" type="slidenum">
              <a:rPr lang="en-US" smtClean="0"/>
              <a:t>8</a:t>
            </a:fld>
            <a:endParaRPr lang="en-US"/>
          </a:p>
        </p:txBody>
      </p:sp>
    </p:spTree>
    <p:extLst>
      <p:ext uri="{BB962C8B-B14F-4D97-AF65-F5344CB8AC3E}">
        <p14:creationId xmlns:p14="http://schemas.microsoft.com/office/powerpoint/2010/main" val="395373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C10A-9B43-086D-641E-A6E108E8E7B9}"/>
              </a:ext>
            </a:extLst>
          </p:cNvPr>
          <p:cNvSpPr>
            <a:spLocks noGrp="1"/>
          </p:cNvSpPr>
          <p:nvPr>
            <p:ph type="title"/>
          </p:nvPr>
        </p:nvSpPr>
        <p:spPr/>
        <p:txBody>
          <a:bodyPr/>
          <a:lstStyle/>
          <a:p>
            <a:r>
              <a:rPr lang="en-US" dirty="0"/>
              <a:t>Possible mechanisms</a:t>
            </a:r>
          </a:p>
        </p:txBody>
      </p:sp>
      <p:sp>
        <p:nvSpPr>
          <p:cNvPr id="3" name="Text Placeholder 2">
            <a:extLst>
              <a:ext uri="{FF2B5EF4-FFF2-40B4-BE49-F238E27FC236}">
                <a16:creationId xmlns:a16="http://schemas.microsoft.com/office/drawing/2014/main" id="{D102B65D-8F2E-62AA-0FDD-6CA3D95EF49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C2608177-2363-DA55-0884-C2F329F5F65A}"/>
              </a:ext>
            </a:extLst>
          </p:cNvPr>
          <p:cNvSpPr>
            <a:spLocks noGrp="1"/>
          </p:cNvSpPr>
          <p:nvPr>
            <p:ph type="ftr" sz="quarter" idx="11"/>
          </p:nvPr>
        </p:nvSpPr>
        <p:spPr/>
        <p:txBody>
          <a:bodyPr/>
          <a:lstStyle/>
          <a:p>
            <a:r>
              <a:rPr lang="en-US"/>
              <a:t>Kelsey Pukelis, Natural Disasters, April 23, 2025</a:t>
            </a:r>
          </a:p>
        </p:txBody>
      </p:sp>
      <p:sp>
        <p:nvSpPr>
          <p:cNvPr id="5" name="Slide Number Placeholder 4">
            <a:extLst>
              <a:ext uri="{FF2B5EF4-FFF2-40B4-BE49-F238E27FC236}">
                <a16:creationId xmlns:a16="http://schemas.microsoft.com/office/drawing/2014/main" id="{1D8152C2-43FE-815B-37F0-F80C6455A8C7}"/>
              </a:ext>
            </a:extLst>
          </p:cNvPr>
          <p:cNvSpPr>
            <a:spLocks noGrp="1"/>
          </p:cNvSpPr>
          <p:nvPr>
            <p:ph type="sldNum" sz="quarter" idx="12"/>
          </p:nvPr>
        </p:nvSpPr>
        <p:spPr/>
        <p:txBody>
          <a:bodyPr/>
          <a:lstStyle/>
          <a:p>
            <a:fld id="{437CC54F-9176-4BBF-8596-A85065203230}" type="slidenum">
              <a:rPr lang="en-US" smtClean="0"/>
              <a:t>9</a:t>
            </a:fld>
            <a:endParaRPr lang="en-US"/>
          </a:p>
        </p:txBody>
      </p:sp>
    </p:spTree>
    <p:extLst>
      <p:ext uri="{BB962C8B-B14F-4D97-AF65-F5344CB8AC3E}">
        <p14:creationId xmlns:p14="http://schemas.microsoft.com/office/powerpoint/2010/main" val="4234631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9710</TotalTime>
  <Words>2675</Words>
  <Application>Microsoft Office PowerPoint</Application>
  <PresentationFormat>Widescreen</PresentationFormat>
  <Paragraphs>415</Paragraphs>
  <Slides>46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Aptos</vt:lpstr>
      <vt:lpstr>Aptos Display</vt:lpstr>
      <vt:lpstr>Arial</vt:lpstr>
      <vt:lpstr>Cambria Math</vt:lpstr>
      <vt:lpstr>Wingdings</vt:lpstr>
      <vt:lpstr>Office Theme</vt:lpstr>
      <vt:lpstr>Natural Disasters, Health, and Food Assistance</vt:lpstr>
      <vt:lpstr>PowerPoint Presentation</vt:lpstr>
      <vt:lpstr>Motivation &amp; research questions</vt:lpstr>
      <vt:lpstr>Agenda</vt:lpstr>
      <vt:lpstr>Mortality caused by tropical cyclones in the United States</vt:lpstr>
      <vt:lpstr>Young &amp; Hsiang (2024) summary</vt:lpstr>
      <vt:lpstr>Young &amp; Hsiang (2024) summary</vt:lpstr>
      <vt:lpstr>Outline</vt:lpstr>
      <vt:lpstr>Possible mechanisms</vt:lpstr>
      <vt:lpstr>Many effects of disasters  </vt:lpstr>
      <vt:lpstr>5 hypotheses for mortality effects of disasters </vt:lpstr>
      <vt:lpstr>Data &amp; methods</vt:lpstr>
      <vt:lpstr>Empirical strategy: high-level</vt:lpstr>
      <vt:lpstr>Conceptual model of indirect mortality effects</vt:lpstr>
      <vt:lpstr>Data</vt:lpstr>
      <vt:lpstr>Intuition for deconvolution methods</vt:lpstr>
      <vt:lpstr>Application of deconvolution methods</vt:lpstr>
      <vt:lpstr>Predictive model / event study</vt:lpstr>
      <vt:lpstr>Predictive model / event study</vt:lpstr>
      <vt:lpstr>Is the model predictive? Overfitted? </vt:lpstr>
      <vt:lpstr>Main Results</vt:lpstr>
      <vt:lpstr>Event study of disaster event</vt:lpstr>
      <vt:lpstr>Placebo &amp; permutation tests</vt:lpstr>
      <vt:lpstr>PowerPoint Presentation</vt:lpstr>
      <vt:lpstr>Results: Heterogeneity</vt:lpstr>
      <vt:lpstr>Heterogeneity by age</vt:lpstr>
      <vt:lpstr>Heterogeneity by race</vt:lpstr>
      <vt:lpstr>Cumulative mortality by demographic group</vt:lpstr>
      <vt:lpstr>Heterogeneity by cause of death</vt:lpstr>
      <vt:lpstr>Heterogeneity by local climatological risk</vt:lpstr>
      <vt:lpstr>Heterogeneity by calendar year</vt:lpstr>
      <vt:lpstr>Results: Mortality Burden</vt:lpstr>
      <vt:lpstr>PowerPoint Presentation</vt:lpstr>
      <vt:lpstr>Without TC’s, mortality in coastal states would look more similar to other states</vt:lpstr>
      <vt:lpstr>Estimated mortality burden by group</vt:lpstr>
      <vt:lpstr>Limitations / open questions</vt:lpstr>
      <vt:lpstr>Thank you!</vt:lpstr>
      <vt:lpstr>PowerPoint Presentation</vt:lpstr>
      <vt:lpstr>Appendix</vt:lpstr>
      <vt:lpstr>Evaluation of proxy for storm severity</vt:lpstr>
      <vt:lpstr>Intuition for deconvolution methods</vt:lpstr>
      <vt:lpstr>4 permutation tests</vt:lpstr>
      <vt:lpstr>Robustness to modelling assumptions</vt:lpstr>
      <vt:lpstr>Effects by TC incidence; coastal pop. size </vt:lpstr>
      <vt:lpstr>Calculating mortality burden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Pukelis, Kelsey</dc:creator>
  <cp:lastModifiedBy>Pukelis, Kelsey</cp:lastModifiedBy>
  <cp:revision>6</cp:revision>
  <dcterms:created xsi:type="dcterms:W3CDTF">2025-03-30T21:22:21Z</dcterms:created>
  <dcterms:modified xsi:type="dcterms:W3CDTF">2025-04-24T02:21:20Z</dcterms:modified>
</cp:coreProperties>
</file>